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58" r:id="rId4"/>
    <p:sldId id="279" r:id="rId5"/>
    <p:sldId id="281" r:id="rId6"/>
    <p:sldId id="283" r:id="rId7"/>
    <p:sldId id="260" r:id="rId8"/>
    <p:sldId id="259" r:id="rId9"/>
    <p:sldId id="263" r:id="rId10"/>
    <p:sldId id="261" r:id="rId11"/>
    <p:sldId id="262" r:id="rId12"/>
    <p:sldId id="264" r:id="rId13"/>
    <p:sldId id="265" r:id="rId14"/>
    <p:sldId id="266" r:id="rId15"/>
    <p:sldId id="268" r:id="rId16"/>
    <p:sldId id="269" r:id="rId17"/>
    <p:sldId id="274" r:id="rId18"/>
    <p:sldId id="271" r:id="rId19"/>
    <p:sldId id="275" r:id="rId20"/>
    <p:sldId id="272" r:id="rId21"/>
    <p:sldId id="276" r:id="rId22"/>
    <p:sldId id="278" r:id="rId23"/>
    <p:sldId id="277" r:id="rId24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948A"/>
    <a:srgbClr val="B44716"/>
    <a:srgbClr val="BB1F0F"/>
    <a:srgbClr val="FAC7C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224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DDE6188-5E52-43BB-98E2-9A64E31F7D8F}" type="doc">
      <dgm:prSet loTypeId="urn:microsoft.com/office/officeart/2005/8/layout/venn1" loCatId="relationship" qsTypeId="urn:microsoft.com/office/officeart/2005/8/quickstyle/3d1" qsCatId="3D" csTypeId="urn:microsoft.com/office/officeart/2005/8/colors/colorful2" csCatId="colorful" phldr="1"/>
      <dgm:spPr/>
    </dgm:pt>
    <dgm:pt modelId="{F8A07F93-1E91-45EF-BA46-DC15DD322A0C}">
      <dgm:prSet phldrT="[Texto]"/>
      <dgm:spPr/>
      <dgm:t>
        <a:bodyPr/>
        <a:lstStyle/>
        <a:p>
          <a:pPr marL="0" indent="0" algn="l"/>
          <a:r>
            <a:rPr lang="ca-ES" noProof="0" dirty="0" smtClean="0"/>
            <a:t>Objectius</a:t>
          </a:r>
        </a:p>
        <a:p>
          <a:pPr algn="l"/>
          <a:r>
            <a:rPr lang="es-ES" dirty="0" smtClean="0"/>
            <a:t> de </a:t>
          </a:r>
          <a:r>
            <a:rPr lang="es-ES" dirty="0"/>
            <a:t>les dones</a:t>
          </a:r>
        </a:p>
      </dgm:t>
    </dgm:pt>
    <dgm:pt modelId="{699E85DE-0A39-4952-A6FF-0C48310B9E16}" type="parTrans" cxnId="{9FE60D89-0C77-448C-A1EB-D099009F75B1}">
      <dgm:prSet/>
      <dgm:spPr/>
      <dgm:t>
        <a:bodyPr/>
        <a:lstStyle/>
        <a:p>
          <a:endParaRPr lang="es-ES"/>
        </a:p>
      </dgm:t>
    </dgm:pt>
    <dgm:pt modelId="{F965F8A9-B9F4-40F7-B5A0-17EA5516B85D}" type="sibTrans" cxnId="{9FE60D89-0C77-448C-A1EB-D099009F75B1}">
      <dgm:prSet/>
      <dgm:spPr/>
      <dgm:t>
        <a:bodyPr/>
        <a:lstStyle/>
        <a:p>
          <a:endParaRPr lang="es-ES"/>
        </a:p>
      </dgm:t>
    </dgm:pt>
    <dgm:pt modelId="{F232EE75-0AD3-4A7B-9E77-BEC13F720039}">
      <dgm:prSet phldrT="[Texto]"/>
      <dgm:spPr/>
      <dgm:t>
        <a:bodyPr/>
        <a:lstStyle/>
        <a:p>
          <a:pPr marL="452438" indent="0"/>
          <a:r>
            <a:rPr lang="ca-ES" noProof="0" dirty="0" smtClean="0"/>
            <a:t>Objectius professionals</a:t>
          </a:r>
          <a:endParaRPr lang="ca-ES" noProof="0" dirty="0"/>
        </a:p>
      </dgm:t>
    </dgm:pt>
    <dgm:pt modelId="{2542EA59-435D-4019-91C6-1CB91D38AE99}" type="parTrans" cxnId="{7D5E27D9-36C9-485E-A20B-128C8B81DDBB}">
      <dgm:prSet/>
      <dgm:spPr/>
      <dgm:t>
        <a:bodyPr/>
        <a:lstStyle/>
        <a:p>
          <a:endParaRPr lang="es-ES"/>
        </a:p>
      </dgm:t>
    </dgm:pt>
    <dgm:pt modelId="{C9DFCF81-F0B1-48F6-B8C0-CC73470589C8}" type="sibTrans" cxnId="{7D5E27D9-36C9-485E-A20B-128C8B81DDBB}">
      <dgm:prSet/>
      <dgm:spPr/>
      <dgm:t>
        <a:bodyPr/>
        <a:lstStyle/>
        <a:p>
          <a:endParaRPr lang="es-ES"/>
        </a:p>
      </dgm:t>
    </dgm:pt>
    <dgm:pt modelId="{CDFB7186-C867-48FB-BE61-16E8BCD3C1C2}">
      <dgm:prSet phldrT="[Texto]"/>
      <dgm:spPr/>
      <dgm:t>
        <a:bodyPr/>
        <a:lstStyle/>
        <a:p>
          <a:r>
            <a:rPr lang="es-ES"/>
            <a:t>objectius comuns</a:t>
          </a:r>
        </a:p>
      </dgm:t>
    </dgm:pt>
    <dgm:pt modelId="{CF8197F7-518B-42E5-84F9-F754C1C71525}" type="parTrans" cxnId="{7BCF7529-FEDE-47A1-A707-B7EE9A72D24B}">
      <dgm:prSet/>
      <dgm:spPr/>
      <dgm:t>
        <a:bodyPr/>
        <a:lstStyle/>
        <a:p>
          <a:endParaRPr lang="es-ES"/>
        </a:p>
      </dgm:t>
    </dgm:pt>
    <dgm:pt modelId="{01DDD47F-5BB2-41CF-80EF-078EDC7EAFC8}" type="sibTrans" cxnId="{7BCF7529-FEDE-47A1-A707-B7EE9A72D24B}">
      <dgm:prSet/>
      <dgm:spPr/>
      <dgm:t>
        <a:bodyPr/>
        <a:lstStyle/>
        <a:p>
          <a:endParaRPr lang="es-ES"/>
        </a:p>
      </dgm:t>
    </dgm:pt>
    <dgm:pt modelId="{C550F89D-B36C-46C1-843D-95162F7E6ABF}" type="pres">
      <dgm:prSet presAssocID="{0DDE6188-5E52-43BB-98E2-9A64E31F7D8F}" presName="compositeShape" presStyleCnt="0">
        <dgm:presLayoutVars>
          <dgm:chMax val="7"/>
          <dgm:dir/>
          <dgm:resizeHandles val="exact"/>
        </dgm:presLayoutVars>
      </dgm:prSet>
      <dgm:spPr/>
    </dgm:pt>
    <dgm:pt modelId="{57B50C79-3A58-4029-8C90-E65813D2E7F3}" type="pres">
      <dgm:prSet presAssocID="{F8A07F93-1E91-45EF-BA46-DC15DD322A0C}" presName="circ1" presStyleLbl="vennNode1" presStyleIdx="0" presStyleCnt="3" custScaleX="162747" custScaleY="166667" custLinFactNeighborX="-51706" custLinFactNeighborY="27431"/>
      <dgm:spPr/>
      <dgm:t>
        <a:bodyPr/>
        <a:lstStyle/>
        <a:p>
          <a:endParaRPr lang="es-ES"/>
        </a:p>
      </dgm:t>
    </dgm:pt>
    <dgm:pt modelId="{8CDABA23-F9C6-4F3B-99D2-7A772DFB5765}" type="pres">
      <dgm:prSet presAssocID="{F8A07F93-1E91-45EF-BA46-DC15DD322A0C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0DDF2C6-C584-483C-8AA6-9985380A2054}" type="pres">
      <dgm:prSet presAssocID="{F232EE75-0AD3-4A7B-9E77-BEC13F720039}" presName="circ2" presStyleLbl="vennNode1" presStyleIdx="1" presStyleCnt="3" custScaleX="172811" custScaleY="166667" custLinFactNeighborX="43998" custLinFactNeighborY="-35694"/>
      <dgm:spPr/>
      <dgm:t>
        <a:bodyPr/>
        <a:lstStyle/>
        <a:p>
          <a:endParaRPr lang="es-ES"/>
        </a:p>
      </dgm:t>
    </dgm:pt>
    <dgm:pt modelId="{1D371467-CF54-4BF2-9E04-58E1B1342508}" type="pres">
      <dgm:prSet presAssocID="{F232EE75-0AD3-4A7B-9E77-BEC13F720039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4947903-D129-4B74-9739-87F359D677D3}" type="pres">
      <dgm:prSet presAssocID="{CDFB7186-C867-48FB-BE61-16E8BCD3C1C2}" presName="circ3" presStyleLbl="vennNode1" presStyleIdx="2" presStyleCnt="3" custScaleX="78770" custScaleY="83035" custLinFactNeighborX="58392" custLinFactNeighborY="-17200"/>
      <dgm:spPr/>
      <dgm:t>
        <a:bodyPr/>
        <a:lstStyle/>
        <a:p>
          <a:endParaRPr lang="es-ES"/>
        </a:p>
      </dgm:t>
    </dgm:pt>
    <dgm:pt modelId="{37159540-6F88-41F6-B536-1E3C6D6F17CB}" type="pres">
      <dgm:prSet presAssocID="{CDFB7186-C867-48FB-BE61-16E8BCD3C1C2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7D5E27D9-36C9-485E-A20B-128C8B81DDBB}" srcId="{0DDE6188-5E52-43BB-98E2-9A64E31F7D8F}" destId="{F232EE75-0AD3-4A7B-9E77-BEC13F720039}" srcOrd="1" destOrd="0" parTransId="{2542EA59-435D-4019-91C6-1CB91D38AE99}" sibTransId="{C9DFCF81-F0B1-48F6-B8C0-CC73470589C8}"/>
    <dgm:cxn modelId="{B7CA55BB-C7F0-44AF-87E8-CBFB86B82627}" type="presOf" srcId="{F232EE75-0AD3-4A7B-9E77-BEC13F720039}" destId="{1D371467-CF54-4BF2-9E04-58E1B1342508}" srcOrd="1" destOrd="0" presId="urn:microsoft.com/office/officeart/2005/8/layout/venn1"/>
    <dgm:cxn modelId="{71A2F4E2-8CE9-4C2E-8A3E-38F9F0D089BE}" type="presOf" srcId="{CDFB7186-C867-48FB-BE61-16E8BCD3C1C2}" destId="{24947903-D129-4B74-9739-87F359D677D3}" srcOrd="0" destOrd="0" presId="urn:microsoft.com/office/officeart/2005/8/layout/venn1"/>
    <dgm:cxn modelId="{5C012B65-8A1A-4028-A6FE-EC2BA44C4BEC}" type="presOf" srcId="{0DDE6188-5E52-43BB-98E2-9A64E31F7D8F}" destId="{C550F89D-B36C-46C1-843D-95162F7E6ABF}" srcOrd="0" destOrd="0" presId="urn:microsoft.com/office/officeart/2005/8/layout/venn1"/>
    <dgm:cxn modelId="{9FE60D89-0C77-448C-A1EB-D099009F75B1}" srcId="{0DDE6188-5E52-43BB-98E2-9A64E31F7D8F}" destId="{F8A07F93-1E91-45EF-BA46-DC15DD322A0C}" srcOrd="0" destOrd="0" parTransId="{699E85DE-0A39-4952-A6FF-0C48310B9E16}" sibTransId="{F965F8A9-B9F4-40F7-B5A0-17EA5516B85D}"/>
    <dgm:cxn modelId="{7BCF7529-FEDE-47A1-A707-B7EE9A72D24B}" srcId="{0DDE6188-5E52-43BB-98E2-9A64E31F7D8F}" destId="{CDFB7186-C867-48FB-BE61-16E8BCD3C1C2}" srcOrd="2" destOrd="0" parTransId="{CF8197F7-518B-42E5-84F9-F754C1C71525}" sibTransId="{01DDD47F-5BB2-41CF-80EF-078EDC7EAFC8}"/>
    <dgm:cxn modelId="{CAC3AFD6-34CE-4F5F-BAEC-A79626941B12}" type="presOf" srcId="{F8A07F93-1E91-45EF-BA46-DC15DD322A0C}" destId="{57B50C79-3A58-4029-8C90-E65813D2E7F3}" srcOrd="0" destOrd="0" presId="urn:microsoft.com/office/officeart/2005/8/layout/venn1"/>
    <dgm:cxn modelId="{F21D27FB-B9B0-406B-B83D-830CC4530F75}" type="presOf" srcId="{F232EE75-0AD3-4A7B-9E77-BEC13F720039}" destId="{20DDF2C6-C584-483C-8AA6-9985380A2054}" srcOrd="0" destOrd="0" presId="urn:microsoft.com/office/officeart/2005/8/layout/venn1"/>
    <dgm:cxn modelId="{7BAE218B-57F3-419D-B2EA-A550B7E3E154}" type="presOf" srcId="{F8A07F93-1E91-45EF-BA46-DC15DD322A0C}" destId="{8CDABA23-F9C6-4F3B-99D2-7A772DFB5765}" srcOrd="1" destOrd="0" presId="urn:microsoft.com/office/officeart/2005/8/layout/venn1"/>
    <dgm:cxn modelId="{C5E56917-B976-4468-A37B-CBF834E06DE4}" type="presOf" srcId="{CDFB7186-C867-48FB-BE61-16E8BCD3C1C2}" destId="{37159540-6F88-41F6-B536-1E3C6D6F17CB}" srcOrd="1" destOrd="0" presId="urn:microsoft.com/office/officeart/2005/8/layout/venn1"/>
    <dgm:cxn modelId="{364C2FFC-80DD-4B84-BC08-DB05CCC4ACB2}" type="presParOf" srcId="{C550F89D-B36C-46C1-843D-95162F7E6ABF}" destId="{57B50C79-3A58-4029-8C90-E65813D2E7F3}" srcOrd="0" destOrd="0" presId="urn:microsoft.com/office/officeart/2005/8/layout/venn1"/>
    <dgm:cxn modelId="{36AACB6B-0687-4064-BD36-30074DD46500}" type="presParOf" srcId="{C550F89D-B36C-46C1-843D-95162F7E6ABF}" destId="{8CDABA23-F9C6-4F3B-99D2-7A772DFB5765}" srcOrd="1" destOrd="0" presId="urn:microsoft.com/office/officeart/2005/8/layout/venn1"/>
    <dgm:cxn modelId="{EEDF0C94-5AD6-4ABE-9753-D9E262E89653}" type="presParOf" srcId="{C550F89D-B36C-46C1-843D-95162F7E6ABF}" destId="{20DDF2C6-C584-483C-8AA6-9985380A2054}" srcOrd="2" destOrd="0" presId="urn:microsoft.com/office/officeart/2005/8/layout/venn1"/>
    <dgm:cxn modelId="{3D382304-7469-4D4B-93FE-BDAD7EA2D039}" type="presParOf" srcId="{C550F89D-B36C-46C1-843D-95162F7E6ABF}" destId="{1D371467-CF54-4BF2-9E04-58E1B1342508}" srcOrd="3" destOrd="0" presId="urn:microsoft.com/office/officeart/2005/8/layout/venn1"/>
    <dgm:cxn modelId="{C368CEAB-816B-4D9E-8A0A-576FC034E215}" type="presParOf" srcId="{C550F89D-B36C-46C1-843D-95162F7E6ABF}" destId="{24947903-D129-4B74-9739-87F359D677D3}" srcOrd="4" destOrd="0" presId="urn:microsoft.com/office/officeart/2005/8/layout/venn1"/>
    <dgm:cxn modelId="{E4AA92F2-94C8-412A-AAF1-450688BA28DD}" type="presParOf" srcId="{C550F89D-B36C-46C1-843D-95162F7E6ABF}" destId="{37159540-6F88-41F6-B536-1E3C6D6F17CB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B50C79-3A58-4029-8C90-E65813D2E7F3}">
      <dsp:nvSpPr>
        <dsp:cNvPr id="0" name=""/>
        <dsp:cNvSpPr/>
      </dsp:nvSpPr>
      <dsp:spPr>
        <a:xfrm>
          <a:off x="0" y="-51151"/>
          <a:ext cx="2179749" cy="2232252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a-ES" sz="1300" kern="1200" noProof="0" dirty="0" smtClean="0"/>
            <a:t>Objectius</a:t>
          </a:r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300" kern="1200" dirty="0" smtClean="0"/>
            <a:t> de </a:t>
          </a:r>
          <a:r>
            <a:rPr lang="es-ES" sz="1300" kern="1200" dirty="0"/>
            <a:t>les dones</a:t>
          </a:r>
        </a:p>
      </dsp:txBody>
      <dsp:txXfrm>
        <a:off x="290633" y="339492"/>
        <a:ext cx="1598483" cy="1004513"/>
      </dsp:txXfrm>
    </dsp:sp>
    <dsp:sp modelId="{20DDF2C6-C584-483C-8AA6-9985380A2054}">
      <dsp:nvSpPr>
        <dsp:cNvPr id="0" name=""/>
        <dsp:cNvSpPr/>
      </dsp:nvSpPr>
      <dsp:spPr>
        <a:xfrm>
          <a:off x="1357865" y="0"/>
          <a:ext cx="2314542" cy="2232252"/>
        </a:xfrm>
        <a:prstGeom prst="ellipse">
          <a:avLst/>
        </a:prstGeom>
        <a:solidFill>
          <a:schemeClr val="accent2">
            <a:alpha val="50000"/>
            <a:hueOff val="2340759"/>
            <a:satOff val="-2919"/>
            <a:lumOff val="686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452438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a-ES" sz="1300" kern="1200" noProof="0" dirty="0" smtClean="0"/>
            <a:t>Objectius professionals</a:t>
          </a:r>
          <a:endParaRPr lang="ca-ES" sz="1300" kern="1200" noProof="0" dirty="0"/>
        </a:p>
      </dsp:txBody>
      <dsp:txXfrm>
        <a:off x="2065730" y="576665"/>
        <a:ext cx="1388725" cy="1227738"/>
      </dsp:txXfrm>
    </dsp:sp>
    <dsp:sp modelId="{24947903-D129-4B74-9739-87F359D677D3}">
      <dsp:nvSpPr>
        <dsp:cNvPr id="0" name=""/>
        <dsp:cNvSpPr/>
      </dsp:nvSpPr>
      <dsp:spPr>
        <a:xfrm>
          <a:off x="1332153" y="748238"/>
          <a:ext cx="1055005" cy="1112128"/>
        </a:xfrm>
        <a:prstGeom prst="ellipse">
          <a:avLst/>
        </a:prstGeom>
        <a:solidFill>
          <a:schemeClr val="accent2">
            <a:alpha val="50000"/>
            <a:hueOff val="4681519"/>
            <a:satOff val="-5839"/>
            <a:lumOff val="1373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300" kern="1200"/>
            <a:t>objectius comuns</a:t>
          </a:r>
        </a:p>
      </dsp:txBody>
      <dsp:txXfrm>
        <a:off x="1431499" y="1035538"/>
        <a:ext cx="633003" cy="6116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4A2EDB-3ABF-4D80-80A6-531AB5C130DB}" type="datetimeFigureOut">
              <a:rPr lang="ca-ES" smtClean="0"/>
              <a:pPr/>
              <a:t>30/11/2012</a:t>
            </a:fld>
            <a:endParaRPr lang="ca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a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0CCF7A-2865-4108-AF35-AD65B340D4B8}" type="slidenum">
              <a:rPr lang="ca-ES" smtClean="0"/>
              <a:pPr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3848967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a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CCF7A-2865-4108-AF35-AD65B340D4B8}" type="slidenum">
              <a:rPr lang="ca-ES" smtClean="0"/>
              <a:pPr/>
              <a:t>1</a:t>
            </a:fld>
            <a:endParaRPr lang="ca-E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CCF7A-2865-4108-AF35-AD65B340D4B8}" type="slidenum">
              <a:rPr lang="ca-ES" smtClean="0"/>
              <a:pPr/>
              <a:t>13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96847300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ca-ES" dirty="0" smtClean="0"/>
              <a:t>Metallenguatge vol dir una altra cosa: parlar sobre el què està passant en el moment de la comunicació</a:t>
            </a:r>
            <a:endParaRPr lang="ca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CCF7A-2865-4108-AF35-AD65B340D4B8}" type="slidenum">
              <a:rPr lang="ca-ES" smtClean="0"/>
              <a:pPr/>
              <a:t>16</a:t>
            </a:fld>
            <a:endParaRPr lang="ca-E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CCF7A-2865-4108-AF35-AD65B340D4B8}" type="slidenum">
              <a:rPr lang="ca-ES" smtClean="0"/>
              <a:pPr/>
              <a:t>17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94224046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CCF7A-2865-4108-AF35-AD65B340D4B8}" type="slidenum">
              <a:rPr lang="ca-ES" smtClean="0"/>
              <a:pPr/>
              <a:t>18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61602088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CCF7A-2865-4108-AF35-AD65B340D4B8}" type="slidenum">
              <a:rPr lang="ca-ES" smtClean="0"/>
              <a:pPr/>
              <a:t>19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81340745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CCF7A-2865-4108-AF35-AD65B340D4B8}" type="slidenum">
              <a:rPr lang="ca-ES" smtClean="0"/>
              <a:pPr/>
              <a:t>20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5739001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CCF7A-2865-4108-AF35-AD65B340D4B8}" type="slidenum">
              <a:rPr lang="ca-ES" smtClean="0"/>
              <a:pPr/>
              <a:t>2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0602321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CCF7A-2865-4108-AF35-AD65B340D4B8}" type="slidenum">
              <a:rPr lang="ca-ES" smtClean="0"/>
              <a:pPr/>
              <a:t>3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687132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ca-ES" dirty="0" smtClean="0"/>
              <a:t>Canviar d’ordre 6 i 7? I separar tècnica de l’embut?</a:t>
            </a:r>
            <a:endParaRPr lang="ca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CCF7A-2865-4108-AF35-AD65B340D4B8}" type="slidenum">
              <a:rPr lang="ca-ES" smtClean="0"/>
              <a:pPr/>
              <a:t>7</a:t>
            </a:fld>
            <a:endParaRPr lang="ca-E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CCF7A-2865-4108-AF35-AD65B340D4B8}" type="slidenum">
              <a:rPr lang="ca-ES" smtClean="0"/>
              <a:pPr/>
              <a:t>8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239197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a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CCF7A-2865-4108-AF35-AD65B340D4B8}" type="slidenum">
              <a:rPr lang="ca-ES" smtClean="0"/>
              <a:pPr/>
              <a:t>9</a:t>
            </a:fld>
            <a:endParaRPr lang="ca-E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a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CCF7A-2865-4108-AF35-AD65B340D4B8}" type="slidenum">
              <a:rPr lang="ca-ES" smtClean="0"/>
              <a:pPr/>
              <a:t>10</a:t>
            </a:fld>
            <a:endParaRPr lang="ca-E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a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CCF7A-2865-4108-AF35-AD65B340D4B8}" type="slidenum">
              <a:rPr lang="ca-ES" smtClean="0"/>
              <a:pPr/>
              <a:t>11</a:t>
            </a:fld>
            <a:endParaRPr lang="ca-E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CCF7A-2865-4108-AF35-AD65B340D4B8}" type="slidenum">
              <a:rPr lang="ca-ES" smtClean="0"/>
              <a:pPr/>
              <a:t>12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2281696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ca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DF69E-994E-47DB-B60E-D0FC3357A98C}" type="datetimeFigureOut">
              <a:rPr lang="ca-ES" smtClean="0"/>
              <a:pPr/>
              <a:t>30/11/2012</a:t>
            </a:fld>
            <a:endParaRPr lang="ca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B1EE9-AA1D-4EEC-B6C0-193196646CD4}" type="slidenum">
              <a:rPr lang="ca-ES" smtClean="0"/>
              <a:pPr/>
              <a:t>‹Nº›</a:t>
            </a:fld>
            <a:endParaRPr lang="ca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DF69E-994E-47DB-B60E-D0FC3357A98C}" type="datetimeFigureOut">
              <a:rPr lang="ca-ES" smtClean="0"/>
              <a:pPr/>
              <a:t>30/11/2012</a:t>
            </a:fld>
            <a:endParaRPr lang="ca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B1EE9-AA1D-4EEC-B6C0-193196646CD4}" type="slidenum">
              <a:rPr lang="ca-ES" smtClean="0"/>
              <a:pPr/>
              <a:t>‹Nº›</a:t>
            </a:fld>
            <a:endParaRPr lang="ca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DF69E-994E-47DB-B60E-D0FC3357A98C}" type="datetimeFigureOut">
              <a:rPr lang="ca-ES" smtClean="0"/>
              <a:pPr/>
              <a:t>30/11/2012</a:t>
            </a:fld>
            <a:endParaRPr lang="ca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B1EE9-AA1D-4EEC-B6C0-193196646CD4}" type="slidenum">
              <a:rPr lang="ca-ES" smtClean="0"/>
              <a:pPr/>
              <a:t>‹Nº›</a:t>
            </a:fld>
            <a:endParaRPr lang="ca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DF69E-994E-47DB-B60E-D0FC3357A98C}" type="datetimeFigureOut">
              <a:rPr lang="ca-ES" smtClean="0"/>
              <a:pPr/>
              <a:t>30/11/2012</a:t>
            </a:fld>
            <a:endParaRPr lang="ca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B1EE9-AA1D-4EEC-B6C0-193196646CD4}" type="slidenum">
              <a:rPr lang="ca-ES" smtClean="0"/>
              <a:pPr/>
              <a:t>‹Nº›</a:t>
            </a:fld>
            <a:endParaRPr lang="ca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DF69E-994E-47DB-B60E-D0FC3357A98C}" type="datetimeFigureOut">
              <a:rPr lang="ca-ES" smtClean="0"/>
              <a:pPr/>
              <a:t>30/11/2012</a:t>
            </a:fld>
            <a:endParaRPr lang="ca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B1EE9-AA1D-4EEC-B6C0-193196646CD4}" type="slidenum">
              <a:rPr lang="ca-ES" smtClean="0"/>
              <a:pPr/>
              <a:t>‹Nº›</a:t>
            </a:fld>
            <a:endParaRPr lang="ca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DF69E-994E-47DB-B60E-D0FC3357A98C}" type="datetimeFigureOut">
              <a:rPr lang="ca-ES" smtClean="0"/>
              <a:pPr/>
              <a:t>30/11/2012</a:t>
            </a:fld>
            <a:endParaRPr lang="ca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B1EE9-AA1D-4EEC-B6C0-193196646CD4}" type="slidenum">
              <a:rPr lang="ca-ES" smtClean="0"/>
              <a:pPr/>
              <a:t>‹Nº›</a:t>
            </a:fld>
            <a:endParaRPr lang="ca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DF69E-994E-47DB-B60E-D0FC3357A98C}" type="datetimeFigureOut">
              <a:rPr lang="ca-ES" smtClean="0"/>
              <a:pPr/>
              <a:t>30/11/2012</a:t>
            </a:fld>
            <a:endParaRPr lang="ca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B1EE9-AA1D-4EEC-B6C0-193196646CD4}" type="slidenum">
              <a:rPr lang="ca-ES" smtClean="0"/>
              <a:pPr/>
              <a:t>‹Nº›</a:t>
            </a:fld>
            <a:endParaRPr lang="ca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DF69E-994E-47DB-B60E-D0FC3357A98C}" type="datetimeFigureOut">
              <a:rPr lang="ca-ES" smtClean="0"/>
              <a:pPr/>
              <a:t>30/11/2012</a:t>
            </a:fld>
            <a:endParaRPr lang="ca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B1EE9-AA1D-4EEC-B6C0-193196646CD4}" type="slidenum">
              <a:rPr lang="ca-ES" smtClean="0"/>
              <a:pPr/>
              <a:t>‹Nº›</a:t>
            </a:fld>
            <a:endParaRPr lang="ca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DF69E-994E-47DB-B60E-D0FC3357A98C}" type="datetimeFigureOut">
              <a:rPr lang="ca-ES" smtClean="0"/>
              <a:pPr/>
              <a:t>30/11/2012</a:t>
            </a:fld>
            <a:endParaRPr lang="ca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B1EE9-AA1D-4EEC-B6C0-193196646CD4}" type="slidenum">
              <a:rPr lang="ca-ES" smtClean="0"/>
              <a:pPr/>
              <a:t>‹Nº›</a:t>
            </a:fld>
            <a:endParaRPr lang="ca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DF69E-994E-47DB-B60E-D0FC3357A98C}" type="datetimeFigureOut">
              <a:rPr lang="ca-ES" smtClean="0"/>
              <a:pPr/>
              <a:t>30/11/2012</a:t>
            </a:fld>
            <a:endParaRPr lang="ca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B1EE9-AA1D-4EEC-B6C0-193196646CD4}" type="slidenum">
              <a:rPr lang="ca-ES" smtClean="0"/>
              <a:pPr/>
              <a:t>‹Nº›</a:t>
            </a:fld>
            <a:endParaRPr lang="ca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a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DF69E-994E-47DB-B60E-D0FC3357A98C}" type="datetimeFigureOut">
              <a:rPr lang="ca-ES" smtClean="0"/>
              <a:pPr/>
              <a:t>30/11/2012</a:t>
            </a:fld>
            <a:endParaRPr lang="ca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B1EE9-AA1D-4EEC-B6C0-193196646CD4}" type="slidenum">
              <a:rPr lang="ca-ES" smtClean="0"/>
              <a:pPr/>
              <a:t>‹Nº›</a:t>
            </a:fld>
            <a:endParaRPr lang="ca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CDF69E-994E-47DB-B60E-D0FC3357A98C}" type="datetimeFigureOut">
              <a:rPr lang="ca-ES" smtClean="0"/>
              <a:pPr/>
              <a:t>30/11/2012</a:t>
            </a:fld>
            <a:endParaRPr lang="ca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a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AB1EE9-AA1D-4EEC-B6C0-193196646CD4}" type="slidenum">
              <a:rPr lang="ca-ES" smtClean="0"/>
              <a:pPr/>
              <a:t>‹Nº›</a:t>
            </a:fld>
            <a:endParaRPr lang="ca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hyperlink" Target="http://w3.bcn.cat/fitxers/dona/rvdbcncatalaperinternetdefinitiu8febrer20121.421.pdf" TargetMode="Externa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3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csbcn.net/cvdbcn/" TargetMode="External"/><Relationship Id="rId5" Type="http://schemas.openxmlformats.org/officeDocument/2006/relationships/image" Target="../media/image12.png"/><Relationship Id="rId4" Type="http://schemas.openxmlformats.org/officeDocument/2006/relationships/hyperlink" Target="http://www20.gencat.cat/docs/icdones/temes/docs/protocol_marc.pdf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3.jpeg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2.png"/><Relationship Id="rId9" Type="http://schemas.microsoft.com/office/2007/relationships/diagramDrawing" Target="../diagrams/drawing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-7172" y="1484784"/>
            <a:ext cx="9151172" cy="3290013"/>
          </a:xfrm>
          <a:solidFill>
            <a:schemeClr val="accent5"/>
          </a:solidFill>
        </p:spPr>
        <p:txBody>
          <a:bodyPr>
            <a:normAutofit/>
          </a:bodyPr>
          <a:lstStyle/>
          <a:p>
            <a:r>
              <a:rPr lang="ca-E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TALLER DE GESTIÓ EMOCIONAL. </a:t>
            </a:r>
            <a:br>
              <a:rPr lang="ca-E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ca-E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Com millorar la comunicació entre advocat/advocada i víctima de </a:t>
            </a:r>
            <a:br>
              <a:rPr lang="ca-E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ca-E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violència masclista: eines pràctiques</a:t>
            </a:r>
            <a:br>
              <a:rPr lang="ca-E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ca-E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TÈCNIQUES D’ENTREVISTES</a:t>
            </a:r>
            <a:endParaRPr lang="ca-E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a-ES" dirty="0" smtClean="0"/>
          </a:p>
          <a:p>
            <a:endParaRPr lang="ca-ES" sz="2000" dirty="0"/>
          </a:p>
        </p:txBody>
      </p:sp>
      <p:pic>
        <p:nvPicPr>
          <p:cNvPr id="7" name="6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332657"/>
            <a:ext cx="1161493" cy="727430"/>
          </a:xfrm>
          <a:prstGeom prst="rect">
            <a:avLst/>
          </a:prstGeom>
        </p:spPr>
      </p:pic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108" y="202072"/>
            <a:ext cx="2448272" cy="4708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7 CuadroTexto"/>
          <p:cNvSpPr txBox="1"/>
          <p:nvPr/>
        </p:nvSpPr>
        <p:spPr>
          <a:xfrm>
            <a:off x="0" y="1197332"/>
            <a:ext cx="9144000" cy="21544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endParaRPr lang="es-ES" sz="800" dirty="0"/>
          </a:p>
        </p:txBody>
      </p:sp>
      <p:sp>
        <p:nvSpPr>
          <p:cNvPr id="9" name="8 CuadroTexto"/>
          <p:cNvSpPr txBox="1"/>
          <p:nvPr/>
        </p:nvSpPr>
        <p:spPr>
          <a:xfrm>
            <a:off x="0" y="4846806"/>
            <a:ext cx="9144000" cy="1200329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es-ES" dirty="0">
                <a:solidFill>
                  <a:schemeClr val="bg1"/>
                </a:solidFill>
              </a:rPr>
              <a:t>FORMACIÓ IL·LUSTRE COL.LEGI D’ADVOCATS/ADES DE </a:t>
            </a:r>
            <a:r>
              <a:rPr lang="es-ES" dirty="0" smtClean="0">
                <a:solidFill>
                  <a:schemeClr val="bg1"/>
                </a:solidFill>
              </a:rPr>
              <a:t>BARCELONA</a:t>
            </a:r>
          </a:p>
          <a:p>
            <a:pPr algn="ctr">
              <a:spcAft>
                <a:spcPts val="0"/>
              </a:spcAft>
            </a:pPr>
            <a:r>
              <a:rPr lang="ca-ES" dirty="0">
                <a:solidFill>
                  <a:schemeClr val="bg1"/>
                </a:solidFill>
                <a:latin typeface="Perpetua"/>
                <a:ea typeface="Times New Roman"/>
                <a:cs typeface="Times New Roman"/>
              </a:rPr>
              <a:t>23 de novembre de 2012</a:t>
            </a:r>
          </a:p>
          <a:p>
            <a:pPr algn="ctr">
              <a:spcAft>
                <a:spcPts val="0"/>
              </a:spcAft>
            </a:pPr>
            <a:r>
              <a:rPr lang="ca-ES" dirty="0">
                <a:solidFill>
                  <a:schemeClr val="bg1"/>
                </a:solidFill>
                <a:latin typeface="Perpetua"/>
                <a:ea typeface="Times New Roman"/>
                <a:cs typeface="Times New Roman"/>
              </a:rPr>
              <a:t>Gemma Altell i Marta Álvarez</a:t>
            </a:r>
          </a:p>
          <a:p>
            <a:pPr algn="ctr">
              <a:spcAft>
                <a:spcPts val="0"/>
              </a:spcAft>
            </a:pPr>
            <a:endParaRPr lang="es-ES" dirty="0">
              <a:solidFill>
                <a:srgbClr val="000000"/>
              </a:solidFill>
              <a:latin typeface="Perpetua"/>
              <a:ea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141415"/>
            <a:ext cx="945468" cy="592136"/>
          </a:xfrm>
          <a:prstGeom prst="rect">
            <a:avLst/>
          </a:prstGeom>
        </p:spPr>
      </p:pic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632" y="264179"/>
            <a:ext cx="1802360" cy="346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6 CuadroTexto"/>
          <p:cNvSpPr txBox="1"/>
          <p:nvPr/>
        </p:nvSpPr>
        <p:spPr>
          <a:xfrm>
            <a:off x="5720" y="836712"/>
            <a:ext cx="9144000" cy="21544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endParaRPr lang="es-ES" sz="800" dirty="0"/>
          </a:p>
        </p:txBody>
      </p:sp>
      <p:sp>
        <p:nvSpPr>
          <p:cNvPr id="8" name="7 CuadroTexto"/>
          <p:cNvSpPr txBox="1"/>
          <p:nvPr/>
        </p:nvSpPr>
        <p:spPr>
          <a:xfrm>
            <a:off x="0" y="5934670"/>
            <a:ext cx="9144000" cy="92333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es-ES" sz="1200" dirty="0">
                <a:solidFill>
                  <a:schemeClr val="bg1"/>
                </a:solidFill>
              </a:rPr>
              <a:t>FORMACIÓ IL·LUSTRE COL.LEGI D’ADVOCATS/ADES DE </a:t>
            </a:r>
            <a:r>
              <a:rPr lang="es-ES" sz="1200" dirty="0" smtClean="0">
                <a:solidFill>
                  <a:schemeClr val="bg1"/>
                </a:solidFill>
              </a:rPr>
              <a:t>BARCELONA</a:t>
            </a:r>
          </a:p>
          <a:p>
            <a:pPr algn="ctr">
              <a:spcAft>
                <a:spcPts val="0"/>
              </a:spcAft>
            </a:pPr>
            <a:r>
              <a:rPr lang="ca-ES" sz="1200" dirty="0">
                <a:solidFill>
                  <a:schemeClr val="bg1"/>
                </a:solidFill>
                <a:latin typeface="Perpetua"/>
                <a:ea typeface="Times New Roman"/>
                <a:cs typeface="Times New Roman"/>
              </a:rPr>
              <a:t>23 de novembre de 2012</a:t>
            </a:r>
          </a:p>
          <a:p>
            <a:pPr algn="ctr">
              <a:spcAft>
                <a:spcPts val="0"/>
              </a:spcAft>
            </a:pPr>
            <a:r>
              <a:rPr lang="ca-ES" sz="1200" dirty="0">
                <a:solidFill>
                  <a:schemeClr val="bg1"/>
                </a:solidFill>
                <a:latin typeface="Perpetua"/>
                <a:ea typeface="Times New Roman"/>
                <a:cs typeface="Times New Roman"/>
              </a:rPr>
              <a:t>Gemma Altell i Marta Álvarez</a:t>
            </a:r>
          </a:p>
          <a:p>
            <a:pPr algn="ctr">
              <a:spcAft>
                <a:spcPts val="0"/>
              </a:spcAft>
            </a:pPr>
            <a:endParaRPr lang="es-ES" dirty="0">
              <a:solidFill>
                <a:srgbClr val="000000"/>
              </a:solidFill>
              <a:latin typeface="Perpetua"/>
              <a:ea typeface="Times New Roman"/>
              <a:cs typeface="Times New Roman"/>
            </a:endParaRPr>
          </a:p>
        </p:txBody>
      </p:sp>
      <p:sp>
        <p:nvSpPr>
          <p:cNvPr id="17" name="1 Título"/>
          <p:cNvSpPr txBox="1">
            <a:spLocks/>
          </p:cNvSpPr>
          <p:nvPr/>
        </p:nvSpPr>
        <p:spPr>
          <a:xfrm>
            <a:off x="2339752" y="157487"/>
            <a:ext cx="5256584" cy="57606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a-ES" sz="1500" b="1" dirty="0" smtClean="0">
                <a:solidFill>
                  <a:schemeClr val="bg1"/>
                </a:solidFill>
              </a:rPr>
              <a:t>2. Adequació de la intervenció jurídica al cas concret.</a:t>
            </a:r>
            <a:endParaRPr lang="ca-ES" sz="1500" dirty="0">
              <a:solidFill>
                <a:schemeClr val="bg1"/>
              </a:solidFill>
            </a:endParaRPr>
          </a:p>
        </p:txBody>
      </p:sp>
      <p:sp>
        <p:nvSpPr>
          <p:cNvPr id="18" name="1 Título"/>
          <p:cNvSpPr txBox="1">
            <a:spLocks/>
          </p:cNvSpPr>
          <p:nvPr/>
        </p:nvSpPr>
        <p:spPr>
          <a:xfrm>
            <a:off x="107504" y="1124744"/>
            <a:ext cx="8928992" cy="43204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ca-ES" sz="2500" b="1" dirty="0" smtClean="0">
                <a:solidFill>
                  <a:schemeClr val="bg1"/>
                </a:solidFill>
              </a:rPr>
              <a:t>2.1. Tècnica d’entrevista amb les dones</a:t>
            </a:r>
            <a:endParaRPr lang="ca-ES" sz="2500" dirty="0">
              <a:solidFill>
                <a:schemeClr val="bg1"/>
              </a:solidFill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107504" y="1556792"/>
            <a:ext cx="547260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600" b="1" dirty="0" smtClean="0">
                <a:solidFill>
                  <a:schemeClr val="accent5">
                    <a:lumMod val="75000"/>
                  </a:schemeClr>
                </a:solidFill>
              </a:rPr>
              <a:t>TIPUS</a:t>
            </a:r>
            <a:r>
              <a:rPr lang="es-ES_tradnl" dirty="0" smtClean="0"/>
              <a:t> </a:t>
            </a:r>
            <a:r>
              <a:rPr lang="es-ES_tradnl" sz="2600" b="1" dirty="0" smtClean="0">
                <a:solidFill>
                  <a:schemeClr val="accent5">
                    <a:lumMod val="75000"/>
                  </a:schemeClr>
                </a:solidFill>
              </a:rPr>
              <a:t>DE</a:t>
            </a:r>
            <a:r>
              <a:rPr lang="es-ES_tradnl" dirty="0" smtClean="0"/>
              <a:t> </a:t>
            </a:r>
            <a:r>
              <a:rPr lang="es-ES_tradnl" sz="2600" b="1" dirty="0" smtClean="0">
                <a:solidFill>
                  <a:schemeClr val="accent5">
                    <a:lumMod val="75000"/>
                  </a:schemeClr>
                </a:solidFill>
              </a:rPr>
              <a:t>PREGUNTES</a:t>
            </a:r>
            <a:endParaRPr lang="es-ES" sz="26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3042004"/>
              </p:ext>
            </p:extLst>
          </p:nvPr>
        </p:nvGraphicFramePr>
        <p:xfrm>
          <a:off x="179512" y="2049235"/>
          <a:ext cx="8856984" cy="369332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538886"/>
                <a:gridCol w="4318098"/>
              </a:tblGrid>
              <a:tr h="371654">
                <a:tc gridSpan="2"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ca-ES" sz="2600" dirty="0" smtClean="0">
                          <a:effectLst/>
                        </a:rPr>
                        <a:t>1. PREGUNTES </a:t>
                      </a:r>
                      <a:r>
                        <a:rPr lang="ca-ES" sz="2600" dirty="0">
                          <a:effectLst/>
                        </a:rPr>
                        <a:t>OBERTES</a:t>
                      </a:r>
                      <a:endParaRPr lang="es-ES" sz="2600" dirty="0">
                        <a:solidFill>
                          <a:srgbClr val="000000"/>
                        </a:solidFill>
                        <a:effectLst/>
                        <a:latin typeface="Perpetu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04021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a-ES" sz="1800" dirty="0">
                          <a:effectLst/>
                        </a:rPr>
                        <a:t>ASPECTES POSITIUS</a:t>
                      </a:r>
                      <a:endParaRPr lang="es-ES" sz="1800" dirty="0">
                        <a:solidFill>
                          <a:srgbClr val="000000"/>
                        </a:solidFill>
                        <a:effectLst/>
                        <a:latin typeface="Perpetu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ca-ES" sz="1800" dirty="0">
                          <a:effectLst/>
                        </a:rPr>
                        <a:t>ASPECTES NEGATIUS</a:t>
                      </a:r>
                      <a:endParaRPr lang="es-ES" sz="1800" b="1" dirty="0">
                        <a:solidFill>
                          <a:srgbClr val="000000"/>
                        </a:solidFill>
                        <a:effectLst/>
                        <a:latin typeface="Perpetu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08042"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a-ES" sz="1600" dirty="0">
                          <a:effectLst/>
                        </a:rPr>
                        <a:t>Amplia el ventall de detalls</a:t>
                      </a:r>
                      <a:endParaRPr lang="es-ES" sz="1600" dirty="0">
                        <a:solidFill>
                          <a:srgbClr val="000000"/>
                        </a:solidFill>
                        <a:effectLst/>
                        <a:latin typeface="Perpetu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ca-ES" sz="1600" dirty="0">
                          <a:effectLst/>
                        </a:rPr>
                        <a:t>Es pot perdre el “control” de l’entrevista ja que es deixa a la dona expressar-se lliurement</a:t>
                      </a:r>
                      <a:endParaRPr lang="es-ES" sz="1600" b="1" dirty="0">
                        <a:solidFill>
                          <a:srgbClr val="000000"/>
                        </a:solidFill>
                        <a:effectLst/>
                        <a:latin typeface="Perpetu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04021"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a-ES" sz="1600" dirty="0">
                          <a:effectLst/>
                        </a:rPr>
                        <a:t>És més fàcil observar </a:t>
                      </a:r>
                      <a:r>
                        <a:rPr lang="ca-ES" sz="1600" dirty="0" err="1">
                          <a:effectLst/>
                        </a:rPr>
                        <a:t>l’emocionalitat</a:t>
                      </a:r>
                      <a:r>
                        <a:rPr lang="ca-ES" sz="1600" dirty="0">
                          <a:effectLst/>
                        </a:rPr>
                        <a:t> i intensitat d’allò viscut</a:t>
                      </a:r>
                      <a:endParaRPr lang="es-ES" sz="1600" dirty="0">
                        <a:solidFill>
                          <a:srgbClr val="000000"/>
                        </a:solidFill>
                        <a:effectLst/>
                        <a:latin typeface="Perpetu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ca-ES" sz="1600" dirty="0">
                          <a:effectLst/>
                        </a:rPr>
                        <a:t>Sol necessitar de més temps per a realitzar-la</a:t>
                      </a:r>
                      <a:endParaRPr lang="es-ES" sz="1600" b="1" dirty="0">
                        <a:solidFill>
                          <a:srgbClr val="000000"/>
                        </a:solidFill>
                        <a:effectLst/>
                        <a:latin typeface="Perpetu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08042"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a-ES" sz="1600" dirty="0">
                          <a:effectLst/>
                        </a:rPr>
                        <a:t>Permet fer noves  preguntes a mesura que avança el relat de les dones, que pot ser no s’haurien plantejat </a:t>
                      </a:r>
                      <a:r>
                        <a:rPr lang="ca-ES" sz="1600" dirty="0" smtClean="0">
                          <a:effectLst/>
                        </a:rPr>
                        <a:t>d’altra </a:t>
                      </a:r>
                      <a:r>
                        <a:rPr lang="ca-ES" sz="1600" dirty="0">
                          <a:effectLst/>
                        </a:rPr>
                        <a:t>manera</a:t>
                      </a:r>
                      <a:endParaRPr lang="es-ES" sz="1600" dirty="0">
                        <a:solidFill>
                          <a:srgbClr val="000000"/>
                        </a:solidFill>
                        <a:effectLst/>
                        <a:latin typeface="Perpetu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ca-ES" sz="1600" dirty="0">
                          <a:effectLst/>
                        </a:rPr>
                        <a:t>No tota la informació que es recull pot ser útil per la nostra intervenció.</a:t>
                      </a:r>
                      <a:endParaRPr lang="es-ES" sz="1600" b="1" dirty="0">
                        <a:solidFill>
                          <a:srgbClr val="000000"/>
                        </a:solidFill>
                        <a:effectLst/>
                        <a:latin typeface="Perpetu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12061"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a-ES" sz="1600" dirty="0">
                          <a:effectLst/>
                        </a:rPr>
                        <a:t>La dona respon amb espontaneïtat cosa que facilita conèixer el nivell de coneixements de la dona respecte a l’àmbit jurídic, expectatives...</a:t>
                      </a:r>
                      <a:endParaRPr lang="es-ES" sz="1600" dirty="0">
                        <a:solidFill>
                          <a:srgbClr val="000000"/>
                        </a:solidFill>
                        <a:effectLst/>
                        <a:latin typeface="Perpetu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ca-ES" sz="1100" dirty="0">
                          <a:effectLst/>
                        </a:rPr>
                        <a:t> </a:t>
                      </a:r>
                      <a:endParaRPr lang="es-ES" sz="1100" dirty="0">
                        <a:solidFill>
                          <a:srgbClr val="000000"/>
                        </a:solidFill>
                        <a:effectLst/>
                        <a:latin typeface="Perpetu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141415"/>
            <a:ext cx="945468" cy="592136"/>
          </a:xfrm>
          <a:prstGeom prst="rect">
            <a:avLst/>
          </a:prstGeom>
        </p:spPr>
      </p:pic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632" y="264179"/>
            <a:ext cx="1802360" cy="346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6 CuadroTexto"/>
          <p:cNvSpPr txBox="1"/>
          <p:nvPr/>
        </p:nvSpPr>
        <p:spPr>
          <a:xfrm>
            <a:off x="5720" y="836712"/>
            <a:ext cx="9144000" cy="21544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endParaRPr lang="es-ES" sz="800" dirty="0"/>
          </a:p>
        </p:txBody>
      </p:sp>
      <p:sp>
        <p:nvSpPr>
          <p:cNvPr id="8" name="7 CuadroTexto"/>
          <p:cNvSpPr txBox="1"/>
          <p:nvPr/>
        </p:nvSpPr>
        <p:spPr>
          <a:xfrm>
            <a:off x="0" y="5934670"/>
            <a:ext cx="9144000" cy="92333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es-ES" sz="1200" dirty="0">
                <a:solidFill>
                  <a:schemeClr val="bg1"/>
                </a:solidFill>
              </a:rPr>
              <a:t>FORMACIÓ IL·LUSTRE COL.LEGI D’ADVOCATS/ADES DE </a:t>
            </a:r>
            <a:r>
              <a:rPr lang="es-ES" sz="1200" dirty="0" smtClean="0">
                <a:solidFill>
                  <a:schemeClr val="bg1"/>
                </a:solidFill>
              </a:rPr>
              <a:t>BARCELONA</a:t>
            </a:r>
          </a:p>
          <a:p>
            <a:pPr algn="ctr">
              <a:spcAft>
                <a:spcPts val="0"/>
              </a:spcAft>
            </a:pPr>
            <a:r>
              <a:rPr lang="ca-ES" sz="1200" dirty="0">
                <a:solidFill>
                  <a:schemeClr val="bg1"/>
                </a:solidFill>
                <a:latin typeface="Perpetua"/>
                <a:ea typeface="Times New Roman"/>
                <a:cs typeface="Times New Roman"/>
              </a:rPr>
              <a:t>23 de novembre de 2012</a:t>
            </a:r>
          </a:p>
          <a:p>
            <a:pPr algn="ctr">
              <a:spcAft>
                <a:spcPts val="0"/>
              </a:spcAft>
            </a:pPr>
            <a:r>
              <a:rPr lang="ca-ES" sz="1200" dirty="0">
                <a:solidFill>
                  <a:schemeClr val="bg1"/>
                </a:solidFill>
                <a:latin typeface="Perpetua"/>
                <a:ea typeface="Times New Roman"/>
                <a:cs typeface="Times New Roman"/>
              </a:rPr>
              <a:t>Gemma Altell i Marta Álvarez</a:t>
            </a:r>
          </a:p>
          <a:p>
            <a:pPr algn="ctr">
              <a:spcAft>
                <a:spcPts val="0"/>
              </a:spcAft>
            </a:pPr>
            <a:endParaRPr lang="es-ES" dirty="0">
              <a:solidFill>
                <a:srgbClr val="000000"/>
              </a:solidFill>
              <a:latin typeface="Perpetua"/>
              <a:ea typeface="Times New Roman"/>
              <a:cs typeface="Times New Roman"/>
            </a:endParaRPr>
          </a:p>
        </p:txBody>
      </p:sp>
      <p:sp>
        <p:nvSpPr>
          <p:cNvPr id="12" name="1 Título"/>
          <p:cNvSpPr txBox="1">
            <a:spLocks/>
          </p:cNvSpPr>
          <p:nvPr/>
        </p:nvSpPr>
        <p:spPr>
          <a:xfrm>
            <a:off x="2339752" y="157487"/>
            <a:ext cx="5256584" cy="57606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a-ES" sz="1500" b="1" dirty="0" smtClean="0">
                <a:solidFill>
                  <a:schemeClr val="bg1"/>
                </a:solidFill>
              </a:rPr>
              <a:t>2. Adequació de la intervenció jurídica al cas concret.</a:t>
            </a:r>
            <a:endParaRPr lang="ca-ES" sz="1500" dirty="0">
              <a:solidFill>
                <a:schemeClr val="bg1"/>
              </a:solidFill>
            </a:endParaRPr>
          </a:p>
        </p:txBody>
      </p:sp>
      <p:sp>
        <p:nvSpPr>
          <p:cNvPr id="15" name="1 Título"/>
          <p:cNvSpPr txBox="1">
            <a:spLocks/>
          </p:cNvSpPr>
          <p:nvPr/>
        </p:nvSpPr>
        <p:spPr>
          <a:xfrm>
            <a:off x="107504" y="1124744"/>
            <a:ext cx="8928992" cy="43204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ca-ES" sz="2500" b="1" dirty="0" smtClean="0">
                <a:solidFill>
                  <a:schemeClr val="bg1"/>
                </a:solidFill>
              </a:rPr>
              <a:t>2.1. Tècnica d’entrevista amb les dones</a:t>
            </a:r>
            <a:endParaRPr lang="ca-ES" sz="2500" dirty="0">
              <a:solidFill>
                <a:schemeClr val="bg1"/>
              </a:solidFill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107504" y="2204864"/>
            <a:ext cx="547260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600" b="1" dirty="0" smtClean="0">
                <a:solidFill>
                  <a:schemeClr val="accent5">
                    <a:lumMod val="75000"/>
                  </a:schemeClr>
                </a:solidFill>
              </a:rPr>
              <a:t>TIPUS</a:t>
            </a:r>
            <a:r>
              <a:rPr lang="es-ES_tradnl" dirty="0" smtClean="0"/>
              <a:t> </a:t>
            </a:r>
            <a:r>
              <a:rPr lang="es-ES_tradnl" sz="2600" b="1" dirty="0" smtClean="0">
                <a:solidFill>
                  <a:schemeClr val="accent5">
                    <a:lumMod val="75000"/>
                  </a:schemeClr>
                </a:solidFill>
              </a:rPr>
              <a:t>DE</a:t>
            </a:r>
            <a:r>
              <a:rPr lang="es-ES_tradnl" dirty="0" smtClean="0"/>
              <a:t> </a:t>
            </a:r>
            <a:r>
              <a:rPr lang="es-ES_tradnl" sz="2600" b="1" dirty="0" smtClean="0">
                <a:solidFill>
                  <a:schemeClr val="accent5">
                    <a:lumMod val="75000"/>
                  </a:schemeClr>
                </a:solidFill>
              </a:rPr>
              <a:t>PREGUNTES</a:t>
            </a:r>
            <a:endParaRPr lang="es-ES" sz="26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graphicFrame>
        <p:nvGraphicFramePr>
          <p:cNvPr id="17" name="1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2918566"/>
              </p:ext>
            </p:extLst>
          </p:nvPr>
        </p:nvGraphicFramePr>
        <p:xfrm>
          <a:off x="195583" y="2852936"/>
          <a:ext cx="8856984" cy="232559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538886"/>
                <a:gridCol w="4318098"/>
              </a:tblGrid>
              <a:tr h="371654">
                <a:tc gridSpan="2"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ca-ES" sz="2600" dirty="0" smtClean="0">
                          <a:effectLst/>
                        </a:rPr>
                        <a:t>2. PREGUNTES TANCADES</a:t>
                      </a:r>
                      <a:endParaRPr lang="es-ES" sz="2600" dirty="0">
                        <a:solidFill>
                          <a:srgbClr val="000000"/>
                        </a:solidFill>
                        <a:effectLst/>
                        <a:latin typeface="Perpetu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04021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a-ES" sz="1800" dirty="0">
                          <a:effectLst/>
                        </a:rPr>
                        <a:t>ASPECTES POSITIUS</a:t>
                      </a:r>
                      <a:endParaRPr lang="es-ES" sz="1800" dirty="0">
                        <a:solidFill>
                          <a:srgbClr val="000000"/>
                        </a:solidFill>
                        <a:effectLst/>
                        <a:latin typeface="Perpetu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ca-ES" sz="1800" dirty="0">
                          <a:effectLst/>
                        </a:rPr>
                        <a:t>ASPECTES NEGATIUS</a:t>
                      </a:r>
                      <a:endParaRPr lang="es-ES" sz="1800" b="1" dirty="0">
                        <a:solidFill>
                          <a:srgbClr val="000000"/>
                        </a:solidFill>
                        <a:effectLst/>
                        <a:latin typeface="Perpetu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08042"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a-E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Ens dóna informació molt concreta i acurada sobre un fet concret</a:t>
                      </a:r>
                      <a:endParaRPr lang="es-ES" sz="1600" dirty="0">
                        <a:solidFill>
                          <a:srgbClr val="000000"/>
                        </a:solidFill>
                        <a:effectLst/>
                        <a:latin typeface="Perpetu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ca-E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Es pot arribar a perdre molta informació que vinculi o expliqui el fet</a:t>
                      </a:r>
                      <a:endParaRPr lang="es-ES" sz="1600" b="1" dirty="0">
                        <a:solidFill>
                          <a:srgbClr val="000000"/>
                        </a:solidFill>
                        <a:effectLst/>
                        <a:latin typeface="Perpetu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04021"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a-E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Estalvien temps</a:t>
                      </a:r>
                      <a:endParaRPr lang="es-ES" sz="1600" dirty="0">
                        <a:solidFill>
                          <a:srgbClr val="000000"/>
                        </a:solidFill>
                        <a:effectLst/>
                        <a:latin typeface="Perpetu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ca-E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Es perd riquesa de detalls</a:t>
                      </a:r>
                      <a:endParaRPr lang="es-ES" sz="1600" b="1" dirty="0">
                        <a:solidFill>
                          <a:srgbClr val="000000"/>
                        </a:solidFill>
                        <a:effectLst/>
                        <a:latin typeface="Perpetu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08042"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a-E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Podem mantenir el control de l’entrevista</a:t>
                      </a:r>
                      <a:endParaRPr lang="es-ES" sz="1600" dirty="0">
                        <a:solidFill>
                          <a:srgbClr val="000000"/>
                        </a:solidFill>
                        <a:effectLst/>
                        <a:latin typeface="Perpetu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endParaRPr lang="es-ES" sz="1600" b="1" dirty="0">
                        <a:solidFill>
                          <a:srgbClr val="000000"/>
                        </a:solidFill>
                        <a:effectLst/>
                        <a:latin typeface="Perpetu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141415"/>
            <a:ext cx="945468" cy="592136"/>
          </a:xfrm>
          <a:prstGeom prst="rect">
            <a:avLst/>
          </a:prstGeom>
        </p:spPr>
      </p:pic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632" y="264179"/>
            <a:ext cx="1802360" cy="346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6 CuadroTexto"/>
          <p:cNvSpPr txBox="1"/>
          <p:nvPr/>
        </p:nvSpPr>
        <p:spPr>
          <a:xfrm>
            <a:off x="5720" y="836712"/>
            <a:ext cx="9144000" cy="21544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endParaRPr lang="es-ES" sz="800" dirty="0"/>
          </a:p>
        </p:txBody>
      </p:sp>
      <p:sp>
        <p:nvSpPr>
          <p:cNvPr id="8" name="7 CuadroTexto"/>
          <p:cNvSpPr txBox="1"/>
          <p:nvPr/>
        </p:nvSpPr>
        <p:spPr>
          <a:xfrm>
            <a:off x="0" y="5934670"/>
            <a:ext cx="9144000" cy="92333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es-ES" sz="1200" dirty="0">
                <a:solidFill>
                  <a:schemeClr val="bg1"/>
                </a:solidFill>
              </a:rPr>
              <a:t>FORMACIÓ IL·LUSTRE COL.LEGI D’ADVOCATS/ADES DE </a:t>
            </a:r>
            <a:r>
              <a:rPr lang="es-ES" sz="1200" dirty="0" smtClean="0">
                <a:solidFill>
                  <a:schemeClr val="bg1"/>
                </a:solidFill>
              </a:rPr>
              <a:t>BARCELONA</a:t>
            </a:r>
          </a:p>
          <a:p>
            <a:pPr algn="ctr">
              <a:spcAft>
                <a:spcPts val="0"/>
              </a:spcAft>
            </a:pPr>
            <a:r>
              <a:rPr lang="ca-ES" sz="1200" dirty="0">
                <a:solidFill>
                  <a:schemeClr val="bg1"/>
                </a:solidFill>
                <a:latin typeface="Perpetua"/>
                <a:ea typeface="Times New Roman"/>
                <a:cs typeface="Times New Roman"/>
              </a:rPr>
              <a:t>23 de novembre de 2012</a:t>
            </a:r>
          </a:p>
          <a:p>
            <a:pPr algn="ctr">
              <a:spcAft>
                <a:spcPts val="0"/>
              </a:spcAft>
            </a:pPr>
            <a:r>
              <a:rPr lang="ca-ES" sz="1200" dirty="0">
                <a:solidFill>
                  <a:schemeClr val="bg1"/>
                </a:solidFill>
                <a:latin typeface="Perpetua"/>
                <a:ea typeface="Times New Roman"/>
                <a:cs typeface="Times New Roman"/>
              </a:rPr>
              <a:t>Gemma Altell i Marta Álvarez</a:t>
            </a:r>
          </a:p>
          <a:p>
            <a:pPr algn="ctr">
              <a:spcAft>
                <a:spcPts val="0"/>
              </a:spcAft>
            </a:pPr>
            <a:endParaRPr lang="es-ES" dirty="0">
              <a:solidFill>
                <a:srgbClr val="000000"/>
              </a:solidFill>
              <a:latin typeface="Perpetua"/>
              <a:ea typeface="Times New Roman"/>
              <a:cs typeface="Times New Roman"/>
            </a:endParaRPr>
          </a:p>
        </p:txBody>
      </p:sp>
      <p:sp>
        <p:nvSpPr>
          <p:cNvPr id="10" name="AutoShape 4" descr="https://encrypted-tbn1.gstatic.com/images?q=tbn:ANd9GcS2LFbOroTt4dD1hZGQC1297EodnwgeOj2Aqpv-AOQoSj5SPWY3"/>
          <p:cNvSpPr>
            <a:spLocks noChangeAspect="1" noChangeArrowheads="1"/>
          </p:cNvSpPr>
          <p:nvPr/>
        </p:nvSpPr>
        <p:spPr bwMode="auto">
          <a:xfrm>
            <a:off x="155575" y="-754063"/>
            <a:ext cx="2286000" cy="1581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12" name="AutoShape 8" descr="data:image/jpeg;base64,/9j/4AAQSkZJRgABAQAAAQABAAD/2wCEAAkGBhQRERQUEhQUFRQUFBUUGBgXFRYUFxcVFxQVFRcYFBYXHCYeFxokGRQUHy8gIycpLCwsFR4xNTAqNSYrLCkBCQoKDgwOGA8PGikfHB4pKSkpKSkpKSkpKSksKSkpKSkpKSkpKSksKSksKTUpKSkpKSkpNiwpKSk1KSopKSkpKf/AABEIAKwBIAMBIgACEQEDEQH/xAAcAAABBQEBAQAAAAAAAAAAAAAGAQIDBAUABwj/xABCEAABAwIEAwUFBgUCBAcAAAABAAIRAyEEBRIxQVFhBnGBkaETIjKxwQcUI9Hh8EJSYnLxJDOCorLSFRYXU2Nzkv/EABoBAAIDAQEAAAAAAAAAAAAAAAIDAAEEBQb/xAAmEQACAgICAgICAgMAAAAAAAAAAQIRAyESMQRBE1EFYbHRFCIy/9oADAMBAAIRAxEAPwAw9smurKsaiaXrzvE9NyLBqqN1RQ60heiSK5D3PUZKQuTS5GkC2c5MJSkpsogGcuXFIiKOSJVyhQiVcuVlHJEq5Qg1InwkAUIcAuKVcVCDUiVcrooaUickhWQRclhdCsgiROhIqINhcnJqhBEhSrioRjSkKUrlChi5KUihDU1rtShlKCkUPseXJNSbK6VdFWKSklNlcioGxVyRcrKs5cuXKEOXLlyhQq5IlVkOUNfEtYJcQFVzDM9EgfvoEKY7HF5ufy8Oqrt0gqXsJx2iozGpXBj6f8w815riMVyTcPiSN7haPidWIeWN0epB07JUCYDOHsPukxxBuPNF2XZk2q2RvySnFoYmn0XIXQlSqEGwkTk0qEoRcszMu0VKgdLiS7k0T6oZzHtS+oSGnS08Bv4lGoNgSnGPYZVcdTbu9oPeE1mNadj6/kvPNL38TCuUcM9gkGw8Pkj+L9ivlv0G1XH02/E9o7ynOxALC5p1COF5QLrY86nE6vDpdW8FVcA4MdDLTHPn0QuFDIzTCqnibtB/iEhTawg37/Up3DpAO5FhPJadHOyRY9ZA3PIjkg4tB2mEBSLLyzOxUs6zpIFrHjY84WpChBEhTkiohaldqTJUGMxjaTHPebNE/kEurDuibEYptNup7g1o4krDxfbai34A5/Ue6PVBecZy/EPLnG38LeDR3cSs9bIeNq2Yp+Vuohue3n/xf836K1S7a0yLtcD4FefakocmfBEWvKkerZfmrKwlh8OPkr0ryGhjHMcHNcQeYRHk3bR7Pdre+OB/iH5pM8DXQ+HkxenoO1yp5fm9OuJY6eY2I7wrgSGq7NCd9HJYSJZVFnQq+PxQpsJ47BWUNdpsZ+IG8GiSrSsljHnUJKzMfhLQElHMIue/8lbGIBbJ3389gmKNC+V6BatSIKY1pRFXy/XECE7A5Frd0aJKd8tIR8DsxcJTcSAN1tYOqabgRY8RzU+HyqCwxf2oHhF03P6HsyHDnB7jslSkp9GiMOCC3C1w9gcOICnAWP2ZqaqXiVsJdBiFDHanPC38GmTqPxEHboOq3c0xRp0nvFy1pI70M5dlhe0uf8TiCTx80UaW2BK3pAvWqEWEk3km6ZSd0RHmuTBhuGlp43BHks45cCbHb9+K1RyJoxSxSTGYWre5juaD9VqVGjRPtAemmD9QqVKloOzT3/uxUmKktsBCrTZatIy3uAJ3umUsW4NcAT70eQUVWndM0ECeBTeKE8mXsbjvbFs2i1uNkjKhbEHv4W5HmoadAgTzv4KT2kbbEdELSGRb7ZuYbFNLabL2eHE8Gxsi2mZAK8/qYkhghtrXt6I2yjEa6LHf0geVllmqNcJWW0iVIgDJZQd22zEkikNm3d/cdvIIsr1gxrnHZoJ8l5rj8Qajy47kk+aPBG5WLzyqJS0psKbSmuat5zuJGAlATw1OY1QnEhhcFIWJkKFND6GJcxwc0kEcQvRuzOdfeKfvfG2x69V5yGWRP2Gn2ruWlJzRTjZowNqVBynAJAnBYjoCwvPs/wAQTXf3x5L0EFefZ5h/9U8DiZ8wmY+xeToztfDxKvZThfavJcYa258FHicOIGgXgTvc3P6eC1Mpy57qGgAtc90E8m7lNbVClFplMZk97yG7udAHRF9WkzD0Gt1NdVf8UEWPXoFRw2Ao4O72OJJjVDjHcG7KfB0qdV4dTpwNw6I9Ep1Wh8S9g8GGgVH2YwGJ4k7uI+SH+0r/AGtNzo0t3BI95xBtbgEVZ1RLqAI3kT3BDrsme4k1Khc2DAmLQhjrYcreifsrT00Y8fNbSzMibDPIeS0lV2V0Q42mHU3giQWn5Ktl+G90Aqxjnww+SwxWdT0F9y8mLT3QOAhSrLugjr5Qyo2ChjNezxw8Pb77JjkQiPLse54gtgK7m+Xe1oOixFwrT4uiSipKwMpezIlzdupP0UrMj9u0lgDSLxcH8lcyzJ3AkPaSZsfJblFulzHA3iL7xHMfJSU66Bx47WzyzFUocQd5iDYqp7UtPumP3yRB2vaBUm0OusBtPi5a4bVnPyak0SUa2t0PuDa0Ng8DA3/RW6WEbGl1nTfme71WYLEEc1rEFzy8RAhviApPQWPYmDptqODHSN9oj8wjPLqQYxrAIAtvPqhbAUgDqB34/RFmEaCA7jHmsspW6NqjStlghNTkhQkMntPiNNAj+YgfVAr7lFvaV+pzW8hPmhqtQ0kytGJUjPlVsgYxMri5V3C0pc3x+SqVW38U9MRJDAnU9/FI1u6fSbbxVsFITSuZRU1Fm8ogyXLJY55aHCIgpbnxHRx82DtXCuABIIbsDESi/sbhNLS47u+S0cVgG1aLCBJpi08uSgyl3vrNPNy0ao4OGzdCcmBOlAHY6UGZxau53JqM0H5s3VVq9CB6KLsp7QnZctdWAcRaSP7jYfMogb+E8t5GOaCNRpkgbOEHu6clodnsxIJY/aZnv5/mmuN7FKdOj0OhpqC8K0MMym02G1oWLhQRsbHZX3YkNu4gQlGlUyOTUa4DaCVm4vEhtAniBH0Vmtj6W7dU/wBAPlOyG83xk4eoTaSGgcZlXQUrSs18nPud91fJWL2Xq6qV+EBbKqhNkOLEsKdiqAFBrCJ28905+20xdV6uZh7SA2SCDxBF+qrphxppo08roWmFssbLYWfl7wWyFpUgqY3pFLGt0sMLFxNSKZ0i4EH8rrfxzAQsTNmH2Z0gAvdFu4oSro8+7QVy5wJErJq4kxcLWzLBluq5ssurhjbURK342qOVmUuTZXpOvIBPTh4rby3BGA50xNpBiUX9gewhc32tUDQ5oiRc8bdEW5/kLXUCxrQ3TdveB+wqy7WhmBU9nm1LDBxEt8rIgoWACzsKNNiIPEHdaTKYFwsiNkmPSFKkKsAC8wxskv4mw8FQqS4EngBPin1nAtE+SRjppv8A7gtaVIyydyOw1iO76FU6jd+hC0KDbTyH0VRolxHNWimrI2U/dPepMPTse9WGUoBHUpcHSMnuUskY0RNpwUd5NQ9lhhr3cZjpFkIVqADrcQjl5llPTEhgNxY24pGXo1YUrG4aqxjR7xH8wMADpc3VfAYcanOHwyY7lRZiprH2jQItz6rXqY2myA57W95ASaHTlWmWQlUVOu13wuB7iCpZVihwKEM7Omu/+rQfC4Wrm3aFtEFoE1NgOkTqPRCFTFPeS55kk+nRHGLYMpJFrE0ZbPEXUeWVhTqtcRLTYjmCnU8RxA7wmMA1QNp8p5pnSF9uwyoP0RpM0z4lp5Eclose143BPVNyeuHtDCBrAId3jmVaGDpmZbBG/A+iQPVor1cEwNufCbIF7Q4sVKgpU5IbeAJl3cN7IyxtNjCfcLrWk2HX3kIZA8jNMObgms3lxkcOibjVyAz5HxN3sx8GkNeCBs5rgT1uFueyPI+RS/aB2vrYSrTZQLRLC52pofu6BE9B6ocH2oYsf+0f+CPkVqXhyatGP/MSdMIajSBsfIoXrVntqamkjgRG48RurH/qpieLKJ8Hf9yq5v8AaBVxFLQ6nSbcOluqbX4nuQy8OadjcfnQUthRktdwAD9+i324kQhbKMYw0w/XIiZlRZj2lYwE6oA5XWFxd0b+Sq/QQVsZJhMxjdTIG9j5LGyzMm1ONze61qdWDCGiXZmYzs4Hg8ZVjsr2AY6oKtb3mNMhpG5HE8wFtYcBxjhue5EeEp+5/K36BPxJ+zPmaSOq4mLM7v8ACzsTVcRHxDirZdJkC2w7uaiqYsss0D5lPYpUgSzfKQ1xqAAgnyKoo4a91WQ5jS3iY3VOt2ZpOnTLSOW3qlOH0MUvsElxVjHYM0nlp/yFXSwjzDGVbqzgsTpbfY7rOrPkprahiFu42jnc6kbBxQkcAAf0UGGu5UdZWjk7gX34X9PzVONIKM7ZcqvGuRsQP1VnQGt1c2keIBWbhz7w/qPzVvFtJcKY3i/rB8kFDOXY1lcObPEEI1wrg+i0z/CF5m6sWyORW1g8wcaZOowBsLJeaOhvjz3QzOM0c2o5jNwbuWYKT3mbmea2cJSBGqLlaDKFuCBZFFaQ9+O5u29AyadSlB1aSeRVwZ/X06faOj1891Tzd34zhygeiqytUYppNmCcuMmo+iWpWJuSSTxJkqKSulIEdIS5NliliiD+796tU8ceIB6gLO1K1ljh7VmrYu8fBBKKoZDI0wvyLtAynwPCYv5InyTFms+o+IBIA8Eo7L4bfTPefyVz7sKYaKdgNgsDOpFaI87wQfSI/fnwQ1knZd1PF0apMxUbz6ov3B1BR5XSPt6Y4B0+QKKGpKgckf8AVg/2q7PVswx9YUiwCi2kxxcYguaXbASb6l2W9jcBhHFuY4hhe4AsaC9jIvJJi5kdEW5HlzmPxNZxH+orlzQLwxgLGz1i68t+0nHa8Y8cGQ3yA+srrvI3pHE4JbYcYTsdlb3TTc1/9IxGoeQMrfwnZnC0v9vD0geZZqP/ADSvnklEfY/C4mvWDaVWrTY273Ne4Brel4k9yU7+xkaukj1TMuzWGLy4sIJM6WktaTzIGyHKmR/eKFfCsbTbWbVadRETS1amwbna3gUT0cO60kmLSTJ5CSd1k9pG1MLVp4ii0OJik9p2Icfc2628Vn92a91QnZ/sU7234pbpANmk9w4WhTZjhHYepocZG7Xc27X6ovy+iW09T7OIkwbbbLE7a4ttOjTa4aqtaoynTGxF5cZ6A+oS3j0MWV2rEyelrPefQLbqVS92gfCN/wAln5PRgaQYI49Iv6rVwrNAk7/XoiiqRc3exa0j3W78+Q/woqeDk6RPU8VI0SSOO57zwV6jSDRAsiSsU5UiI0QBAVatTg6he1xxjotABV61lbKjKwdzzBirTL2/EL9evohQlHVZo1SONig/NML7OoRw3HcUiaNCPH6tO6bp6KUJwf0C2nNeyGE9lTSZHKFzmzwTHCFCui1Qr2HQrTZX/EY8f2n6LDpOV3C4iDBS5Kh8XZDi6UvdG8m3NS5dWs5vMWTsU0EahuDeOXNU9cOlVXJURS4SCXBwGgQbXVluM5NPes/K64O5nh4KziKWgOcCYgm3OFkcd0dVSuFoHMXU1VHnm4pgKYE4LeujiydtsVLCaU4KyhITmOgg8iCkhIqIe1ZW/VRpu5tHGeHEq5KwuxOYh2FZqc3ULRYHoT3yt01WniPMLnzVNnYxJuKYocp8qb+MCeAJ9FXNZg3c0d5H5pcFimuLwxwJDQLX+J7W7+KvGm5IvNFrG3QR4prGMk+61rXExYQJPyC+cs2rmtXcdy9/qTt5le+9sC77s+my76jNAG28ar8LT5rxvLuz1aljKftqZA1zO7ee6380kzlLHKVa0auH7IUsNRJxEOq1G6Wg7Bztg3rJF0W9l8mbhqbaVO53c7+Z8XPdwHcrWNDC8F7NWmCy0w48RyVelinNeJpuadXhE+SxLK32dKXjxq1qjb9nE/uSlw9IVXBpAIBBPIEXA75WfjMxIho+I+EDmtPKqgbQL28JH/FKim5ypdCXHjHkzScdbg0fCLu+g815/iK5xmb1Xn/bwTfZtG49o7eOsz/+UQ9rs7dgMI59MTUIseDSbanc7n0Qz2FwjhhxUcZfiKjqrjxMzB8iT4rS+hMVcg1yuncHpPzWhqEF3AbKDDsj3egnoOSsOElreG57h+whQcmS4bD6QJ3Nz3lTykc5OhGIexlR0GU3F2APCfmnPEiFHTOthaeUFURa2ZmKpQ5vIkLD7V4aNDu9p+YRIRIbO4MeOyxu1pAoPcdmQ/wBultGlM8BXLkq1HPEhIf3+qdCQtUIJ7IJzUgTmm6plxdElKpBTatMEEjbiOX6J7nCea7a4QINuzsFW0m5WpicZNJzRxEd9wsapbhb5dy4VIQyhexsMziuJGN0oKcXCeKaU0ztClKExxsnAqFDpTSlSQqLCbs+6aW5s493j1utOVkdl3+69scQd+nrstkhC1s9r+JkpYEn6GAop7FsEuJ4vpemt30Q0t/LqhoYOpVII/EaQSIkSxluf+4VEqL/ACzUfGkvsf8AbFnNWk2iyk7SS5zzzgDSI83eSFMg+0iIZihIsNQH/UPqpPtUzL2mMeJkUwKY8ACfVxQHUailiUls8ZDPLG9HuGFx9GuIY8wRsDt3KWnlzmkEPLwOBK8c7OY4UqsPPuOBE3EHgbL0LL83sC1xIG95jr1CwZMfBnUxZ1kiXMyw9Q1AXN9wzJnbZauU432bDTPwkgj+7qkbmIqMLX8Rv9Qq1ZwAgdP36IIPj0G4qSop/atjiW0KDPiraR4A/wDcWeSIcmwgY1gGzWhjfARPos7/AMI+81cPXf8ADh6b2n/7C+1u5EmFAF42AWxuzFBcbZYPuiOJ+anwwuTyho8E00i6Db/F1PR281aQMmI+sA7wUYqzxN+hhQ4qiC8SYBKuspt71YOkhWuUNR2hwdwNj9CrLqLYuB8lBVoy0idQ5cfBSgE0QVrO7yCPks3M8L7ahUadnNezzBVioXe62bgxJ4tjdR5nWFKi57yYYxzoECS0EgIRy6PnOFwXJVoMIoXBIEsqFiEea6U4hNO/eoUI5spkkKT5fJLplQsa2tzSlvJcGpwZyVEIYhOXVDxXKEEcErNkkpKZVkJAkK5chLN7spVh7hzA9Ct4m/72QpklXTUtxafQyiKrWm/PmfRCz1X4nJxgr/f9lsOjeFDjHVWtYXPnD1qlOm7USRTDKof4CAduq7CUtZu5jQBJJuTwhoF3HoEUY7snVfgXiBTpNHtB7QgVHOA3LfhYLm2/VHCVMn5nNCePhe7PNO0eIdUrOeQRrc51wR8TifqsYo8yLNKdZjaNZmstBbOnUIG0ngpM67G0HN1UpZzjj4FDLLxlxkeaXj8o8onnpatDKs2dRMGS31Hd+SfmOQVKR21NiZAnzCzET4zQpKWN/R6hkmZNqNFweXdyW43DygbLcOPujazJlj4eByOzgijKs2mA74vQ9y5c1tpejrYcnNJhFluI0RTOxfq9NvSfFa9J40mTcrB0CoOv1Tv/ADE2gJr2EgawJF7S5Nxz9MmXHW0FeGrS3ut3qWmbKhhMSHtDmODmkSCDII6FWsM+W9xIWoyNEePZLTM2+fCE7DkkC523XYxvumOh74U2Gqgi3FQno40zxJPgmmrp324Kz4qOoAbFRi0yniqE6XD+FwI7uIQt20xwNGtGzKVQTwnSUUsB96meRjqDZBnbOlowFba7D8v1VDPR4y0pYTQnhPMRwCUJAlULHSkISgJSoQjlK0hNduuChCVI4pGriVCEJ2XMNk5yY3ZQg4lNp7JUjVCh4KVIEqosuZT/ALreMyPRE9NvAgRM+KFstdFVnf8AQouZtKFqz1H4iHPC1+zRyHNBRqMd7mthJaHj3Sx3I8CLrWz7VjT/AKiuSyxFNnuMHhuT1KF6zRBMAwOIlFuXYZj9MtAkTYenddIncdIV53irFPlLbZDRoUqTIpCIHBRVnEiCpauILdbREAx181nCpLrpDZlrRY+7AgSNkG9tMvbTqMc0RraZ/ub+hCLX1DKGu2TpayeBPqP0R4v+hGfcB/2fYkONWg7Z7THeB+UoizLJnNpsr02l1MtHtGj4mPb7pczmLA+KBOyVUtxdKOLmjzIHyXs2UPik/wDpqOjxY0kd0lDOKWdr7X8Gbx5UmC2UZrEQ6Qdj+ag+0PGgYZoi9R8A8IbBdfxaq2bYQUK2JFKWtbocG2gF93RbZB+ZYt1TQXuJOkncxJcRYbCzW+SOGO5D8uZ8KC/7I8RVdiH0w4+zFIuLSSWg6gAQOBJK9ZoOgEGxlAv2KYRvsMRUj3jUayf6Q3VHmV6HVpghaH2Z4S1RGRJjuVDCH8R4Hwhx7pmZC7FPNhJgqvkeIJ1AxAdy+aFjTbp1+B34dUlcWSVaYgdT+yEhMsBRC12VzUnS7i2WnugoK+0SuG4Kp/Zp8XEBFbn2qjoCvP8A7U6x+7RwNVg8IJ+YQoOWkz//2Q=="/>
          <p:cNvSpPr>
            <a:spLocks noChangeAspect="1" noChangeArrowheads="1"/>
          </p:cNvSpPr>
          <p:nvPr/>
        </p:nvSpPr>
        <p:spPr bwMode="auto">
          <a:xfrm>
            <a:off x="155575" y="-784225"/>
            <a:ext cx="2743200" cy="163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13" name="1 Título"/>
          <p:cNvSpPr txBox="1">
            <a:spLocks/>
          </p:cNvSpPr>
          <p:nvPr/>
        </p:nvSpPr>
        <p:spPr>
          <a:xfrm>
            <a:off x="2339752" y="157487"/>
            <a:ext cx="5256584" cy="57606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a-ES" sz="1500" b="1" dirty="0" smtClean="0">
                <a:solidFill>
                  <a:schemeClr val="bg1"/>
                </a:solidFill>
              </a:rPr>
              <a:t>2. Adequació de la intervenció jurídica al cas concret.</a:t>
            </a:r>
            <a:endParaRPr lang="ca-ES" sz="1500" dirty="0">
              <a:solidFill>
                <a:schemeClr val="bg1"/>
              </a:solidFill>
            </a:endParaRPr>
          </a:p>
        </p:txBody>
      </p:sp>
      <p:sp>
        <p:nvSpPr>
          <p:cNvPr id="14" name="1 Título"/>
          <p:cNvSpPr txBox="1">
            <a:spLocks/>
          </p:cNvSpPr>
          <p:nvPr/>
        </p:nvSpPr>
        <p:spPr>
          <a:xfrm>
            <a:off x="107504" y="1124744"/>
            <a:ext cx="8928992" cy="43204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ca-ES" sz="2500" b="1" dirty="0" smtClean="0">
                <a:solidFill>
                  <a:schemeClr val="bg1"/>
                </a:solidFill>
              </a:rPr>
              <a:t>2.1. Tècnica d’entrevista amb les dones</a:t>
            </a:r>
            <a:endParaRPr lang="ca-ES" sz="2500" dirty="0">
              <a:solidFill>
                <a:schemeClr val="bg1"/>
              </a:solidFill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107504" y="1598602"/>
            <a:ext cx="89289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b="1" dirty="0" smtClean="0">
                <a:solidFill>
                  <a:schemeClr val="accent5">
                    <a:lumMod val="75000"/>
                  </a:schemeClr>
                </a:solidFill>
              </a:rPr>
              <a:t>RESUM DELS ASPECTES MÉS RELLEVANTS DE LES 3 TÈCNIQUES</a:t>
            </a:r>
            <a:endParaRPr lang="es-ES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1014183"/>
              </p:ext>
            </p:extLst>
          </p:nvPr>
        </p:nvGraphicFramePr>
        <p:xfrm>
          <a:off x="155574" y="1916833"/>
          <a:ext cx="8880921" cy="390210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64098"/>
                <a:gridCol w="2304256"/>
                <a:gridCol w="2160240"/>
                <a:gridCol w="2952327"/>
              </a:tblGrid>
              <a:tr h="371291"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a-ES" sz="800" dirty="0">
                          <a:effectLst/>
                        </a:rPr>
                        <a:t/>
                      </a:r>
                      <a:br>
                        <a:rPr lang="ca-ES" sz="800" dirty="0">
                          <a:effectLst/>
                        </a:rPr>
                      </a:br>
                      <a:r>
                        <a:rPr lang="ca-ES" sz="1200" dirty="0">
                          <a:effectLst/>
                        </a:rPr>
                        <a:t>TÈCNICA ENTREVISTA</a:t>
                      </a:r>
                      <a:endParaRPr lang="es-ES" sz="1200" dirty="0">
                        <a:solidFill>
                          <a:srgbClr val="000000"/>
                        </a:solidFill>
                        <a:effectLst/>
                        <a:latin typeface="Perpetua"/>
                        <a:ea typeface="Times New Roman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457200" indent="-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a-ES" sz="1400" dirty="0">
                          <a:effectLst/>
                        </a:rPr>
                        <a:t>AVANTATGES</a:t>
                      </a:r>
                      <a:endParaRPr lang="es-ES" sz="1400" dirty="0">
                        <a:solidFill>
                          <a:srgbClr val="000000"/>
                        </a:solidFill>
                        <a:effectLst/>
                        <a:latin typeface="Perpetua"/>
                        <a:ea typeface="Times New Roman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457200" indent="-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a-ES" sz="1400" dirty="0">
                          <a:effectLst/>
                        </a:rPr>
                        <a:t>DESAVANTATGES</a:t>
                      </a:r>
                      <a:endParaRPr lang="es-ES" sz="1400" dirty="0">
                        <a:solidFill>
                          <a:srgbClr val="000000"/>
                        </a:solidFill>
                        <a:effectLst/>
                        <a:latin typeface="Perpetua"/>
                        <a:ea typeface="Times New Roman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457200" indent="-45720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ca-ES" sz="1400" dirty="0">
                          <a:effectLst/>
                        </a:rPr>
                        <a:t>QUAN ÉS ÚTIL</a:t>
                      </a:r>
                      <a:endParaRPr lang="es-ES" sz="1400" dirty="0">
                        <a:solidFill>
                          <a:srgbClr val="000000"/>
                        </a:solidFill>
                        <a:effectLst/>
                        <a:latin typeface="Perpetua"/>
                        <a:ea typeface="Times New Roman"/>
                        <a:cs typeface="Times New Roman"/>
                      </a:endParaRPr>
                    </a:p>
                  </a:txBody>
                  <a:tcPr marL="50313" marR="50313" marT="0" marB="0"/>
                </a:tc>
              </a:tr>
              <a:tr h="564812">
                <a:tc rowSpan="2">
                  <a:txBody>
                    <a:bodyPr/>
                    <a:lstStyle/>
                    <a:p>
                      <a:pPr marL="457200" indent="-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a-ES" sz="1400" dirty="0" smtClean="0">
                        <a:effectLst/>
                      </a:endParaRPr>
                    </a:p>
                    <a:p>
                      <a:pPr marL="457200" indent="-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a-ES" sz="1400" dirty="0" smtClean="0">
                          <a:effectLst/>
                        </a:rPr>
                        <a:t>EMBUT</a:t>
                      </a:r>
                      <a:endParaRPr lang="es-ES" sz="1400" dirty="0">
                        <a:solidFill>
                          <a:srgbClr val="000000"/>
                        </a:solidFill>
                        <a:effectLst/>
                        <a:latin typeface="Perpetua"/>
                        <a:ea typeface="Times New Roman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a-ES" sz="1400" dirty="0">
                          <a:effectLst/>
                        </a:rPr>
                        <a:t>Et </a:t>
                      </a:r>
                      <a:r>
                        <a:rPr lang="ca-ES" sz="1400" dirty="0" smtClean="0">
                          <a:effectLst/>
                        </a:rPr>
                        <a:t>dóna </a:t>
                      </a:r>
                      <a:r>
                        <a:rPr lang="ca-ES" sz="1400" dirty="0">
                          <a:effectLst/>
                        </a:rPr>
                        <a:t>molta informació i riquesa de </a:t>
                      </a:r>
                      <a:r>
                        <a:rPr lang="ca-ES" sz="1400" dirty="0" smtClean="0">
                          <a:effectLst/>
                        </a:rPr>
                        <a:t>detalls.</a:t>
                      </a:r>
                      <a:endParaRPr lang="es-ES" sz="1400" dirty="0">
                        <a:solidFill>
                          <a:srgbClr val="000000"/>
                        </a:solidFill>
                        <a:effectLst/>
                        <a:latin typeface="Perpetua"/>
                        <a:ea typeface="Times New Roman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a-ES" sz="1400" dirty="0">
                          <a:effectLst/>
                        </a:rPr>
                        <a:t>Pot haver-hi informació no </a:t>
                      </a:r>
                      <a:r>
                        <a:rPr lang="ca-ES" sz="1400" dirty="0" smtClean="0">
                          <a:effectLst/>
                        </a:rPr>
                        <a:t>necessària.</a:t>
                      </a:r>
                      <a:endParaRPr lang="es-ES" sz="1400" dirty="0">
                        <a:solidFill>
                          <a:srgbClr val="000000"/>
                        </a:solidFill>
                        <a:effectLst/>
                        <a:latin typeface="Perpetua"/>
                        <a:ea typeface="Times New Roman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ca-ES" sz="1400" dirty="0">
                          <a:effectLst/>
                        </a:rPr>
                        <a:t>Davant de dones amb molta necessitat de parlar i explicar la seva història.</a:t>
                      </a:r>
                      <a:endParaRPr lang="es-ES" sz="1400" dirty="0">
                        <a:solidFill>
                          <a:srgbClr val="000000"/>
                        </a:solidFill>
                        <a:effectLst/>
                        <a:latin typeface="Perpetua"/>
                        <a:ea typeface="Times New Roman"/>
                        <a:cs typeface="Times New Roman"/>
                      </a:endParaRPr>
                    </a:p>
                  </a:txBody>
                  <a:tcPr marL="50313" marR="50313" marT="0" marB="0"/>
                </a:tc>
              </a:tr>
              <a:tr h="371291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a-ES" sz="1400" dirty="0">
                          <a:effectLst/>
                        </a:rPr>
                        <a:t>Facilita la confiança i el </a:t>
                      </a:r>
                      <a:r>
                        <a:rPr lang="ca-ES" sz="1400" i="1" dirty="0" err="1" smtClean="0">
                          <a:effectLst/>
                        </a:rPr>
                        <a:t>setting</a:t>
                      </a:r>
                      <a:r>
                        <a:rPr lang="ca-ES" sz="1400" dirty="0" smtClean="0">
                          <a:effectLst/>
                        </a:rPr>
                        <a:t>.</a:t>
                      </a:r>
                      <a:endParaRPr lang="es-ES" sz="1400" dirty="0">
                        <a:solidFill>
                          <a:srgbClr val="000000"/>
                        </a:solidFill>
                        <a:effectLst/>
                        <a:latin typeface="Perpetua"/>
                        <a:ea typeface="Times New Roman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a-ES" sz="1400" dirty="0">
                          <a:effectLst/>
                        </a:rPr>
                        <a:t>Necessites molt de temps per fer </a:t>
                      </a:r>
                      <a:r>
                        <a:rPr lang="ca-ES" sz="1400" dirty="0" smtClean="0">
                          <a:effectLst/>
                        </a:rPr>
                        <a:t>l’entrevista.</a:t>
                      </a:r>
                      <a:endParaRPr lang="es-ES" sz="1400" dirty="0">
                        <a:solidFill>
                          <a:srgbClr val="000000"/>
                        </a:solidFill>
                        <a:effectLst/>
                        <a:latin typeface="Perpetua"/>
                        <a:ea typeface="Times New Roman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ca-ES" sz="1400" dirty="0">
                          <a:effectLst/>
                        </a:rPr>
                        <a:t>Dones amb un nivell moderat </a:t>
                      </a:r>
                      <a:r>
                        <a:rPr lang="ca-ES" sz="1400" dirty="0" smtClean="0">
                          <a:effectLst/>
                        </a:rPr>
                        <a:t>d’ansietat.</a:t>
                      </a:r>
                      <a:endParaRPr lang="es-ES" sz="1400" dirty="0">
                        <a:solidFill>
                          <a:srgbClr val="000000"/>
                        </a:solidFill>
                        <a:effectLst/>
                        <a:latin typeface="Perpetua"/>
                        <a:ea typeface="Times New Roman"/>
                        <a:cs typeface="Times New Roman"/>
                      </a:endParaRPr>
                    </a:p>
                  </a:txBody>
                  <a:tcPr marL="50313" marR="50313" marT="0" marB="0"/>
                </a:tc>
              </a:tr>
              <a:tr h="618819">
                <a:tc rowSpan="3">
                  <a:txBody>
                    <a:bodyPr/>
                    <a:lstStyle/>
                    <a:p>
                      <a:pPr marL="457200" indent="-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a-ES" sz="1400" dirty="0" smtClean="0">
                        <a:effectLst/>
                      </a:endParaRPr>
                    </a:p>
                    <a:p>
                      <a:pPr marL="457200" indent="-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a-ES" sz="1400" dirty="0" smtClean="0">
                        <a:effectLst/>
                      </a:endParaRPr>
                    </a:p>
                    <a:p>
                      <a:pPr marL="457200" indent="-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a-ES" sz="1400" dirty="0" smtClean="0">
                          <a:effectLst/>
                        </a:rPr>
                        <a:t>PIRÀMIDE</a:t>
                      </a:r>
                      <a:endParaRPr lang="es-ES" sz="1400" dirty="0">
                        <a:solidFill>
                          <a:srgbClr val="000000"/>
                        </a:solidFill>
                        <a:effectLst/>
                        <a:latin typeface="Perpetua"/>
                        <a:ea typeface="Times New Roman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a-ES" sz="1400" dirty="0">
                          <a:effectLst/>
                        </a:rPr>
                        <a:t>Et dóna informació sobre el fet </a:t>
                      </a:r>
                      <a:r>
                        <a:rPr lang="ca-ES" sz="1400" dirty="0" smtClean="0">
                          <a:effectLst/>
                        </a:rPr>
                        <a:t>concret.</a:t>
                      </a:r>
                      <a:endParaRPr lang="es-ES" sz="1400" dirty="0">
                        <a:solidFill>
                          <a:srgbClr val="000000"/>
                        </a:solidFill>
                        <a:effectLst/>
                        <a:latin typeface="Perpetua"/>
                        <a:ea typeface="Times New Roman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a-ES" sz="1400" dirty="0">
                          <a:effectLst/>
                        </a:rPr>
                        <a:t>Dificulta inicialment la confiança i el </a:t>
                      </a:r>
                      <a:r>
                        <a:rPr lang="ca-ES" sz="1400" i="1" dirty="0" err="1" smtClean="0">
                          <a:effectLst/>
                        </a:rPr>
                        <a:t>setting</a:t>
                      </a:r>
                      <a:r>
                        <a:rPr lang="ca-ES" sz="1400" i="1" dirty="0" smtClean="0">
                          <a:effectLst/>
                        </a:rPr>
                        <a:t>.</a:t>
                      </a:r>
                      <a:endParaRPr lang="es-ES" sz="1400" i="1" dirty="0">
                        <a:solidFill>
                          <a:srgbClr val="000000"/>
                        </a:solidFill>
                        <a:effectLst/>
                        <a:latin typeface="Perpetua"/>
                        <a:ea typeface="Times New Roman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ca-ES" sz="1400" dirty="0">
                          <a:effectLst/>
                        </a:rPr>
                        <a:t>Dones amb un alt impacte emocional que fa que es </a:t>
                      </a:r>
                      <a:r>
                        <a:rPr lang="ca-ES" sz="1400" dirty="0" smtClean="0">
                          <a:effectLst/>
                        </a:rPr>
                        <a:t>bloquegin.</a:t>
                      </a:r>
                      <a:endParaRPr lang="es-ES" sz="1400" dirty="0">
                        <a:solidFill>
                          <a:srgbClr val="000000"/>
                        </a:solidFill>
                        <a:effectLst/>
                        <a:latin typeface="Perpetua"/>
                        <a:ea typeface="Times New Roman"/>
                        <a:cs typeface="Times New Roman"/>
                      </a:endParaRPr>
                    </a:p>
                  </a:txBody>
                  <a:tcPr marL="50313" marR="50313" marT="0" marB="0"/>
                </a:tc>
              </a:tr>
              <a:tr h="371291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a-ES" sz="1400" dirty="0">
                          <a:effectLst/>
                        </a:rPr>
                        <a:t>Permet recollir informació estructurada i </a:t>
                      </a:r>
                      <a:r>
                        <a:rPr lang="ca-ES" sz="1400" dirty="0" smtClean="0">
                          <a:effectLst/>
                        </a:rPr>
                        <a:t>coherent.</a:t>
                      </a:r>
                      <a:endParaRPr lang="es-ES" sz="1400" dirty="0">
                        <a:solidFill>
                          <a:srgbClr val="000000"/>
                        </a:solidFill>
                        <a:effectLst/>
                        <a:latin typeface="Perpetua"/>
                        <a:ea typeface="Times New Roman"/>
                        <a:cs typeface="Times New Roman"/>
                      </a:endParaRPr>
                    </a:p>
                  </a:txBody>
                  <a:tcPr marL="50313" marR="50313" marT="0" marB="0"/>
                </a:tc>
                <a:tc rowSpan="2"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a-ES" sz="1400" dirty="0">
                          <a:effectLst/>
                        </a:rPr>
                        <a:t>Falta de detalls en la informació que es </a:t>
                      </a:r>
                      <a:r>
                        <a:rPr lang="ca-ES" sz="1400" dirty="0" smtClean="0">
                          <a:effectLst/>
                        </a:rPr>
                        <a:t>recull.</a:t>
                      </a:r>
                      <a:endParaRPr lang="es-ES" sz="1400" dirty="0">
                        <a:solidFill>
                          <a:srgbClr val="000000"/>
                        </a:solidFill>
                        <a:effectLst/>
                        <a:latin typeface="Perpetua"/>
                        <a:ea typeface="Times New Roman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ca-ES" sz="1400" dirty="0">
                          <a:effectLst/>
                        </a:rPr>
                        <a:t>Dones que tenen un discurs </a:t>
                      </a:r>
                      <a:r>
                        <a:rPr lang="ca-ES" sz="1400" dirty="0" smtClean="0">
                          <a:effectLst/>
                        </a:rPr>
                        <a:t>erràtic.</a:t>
                      </a:r>
                      <a:endParaRPr lang="es-ES" sz="1400" dirty="0">
                        <a:solidFill>
                          <a:srgbClr val="000000"/>
                        </a:solidFill>
                        <a:effectLst/>
                        <a:latin typeface="Perpetua"/>
                        <a:ea typeface="Times New Roman"/>
                        <a:cs typeface="Times New Roman"/>
                      </a:endParaRPr>
                    </a:p>
                  </a:txBody>
                  <a:tcPr marL="50313" marR="50313" marT="0" marB="0"/>
                </a:tc>
              </a:tr>
              <a:tr h="618819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ca-ES" sz="1400" dirty="0">
                          <a:effectLst/>
                        </a:rPr>
                        <a:t>Quan tens poc temps per preparar el judici –torn </a:t>
                      </a:r>
                      <a:r>
                        <a:rPr lang="ca-ES" sz="1400" dirty="0" smtClean="0">
                          <a:effectLst/>
                        </a:rPr>
                        <a:t>ofici-.</a:t>
                      </a:r>
                      <a:endParaRPr lang="es-ES" sz="1400" dirty="0">
                        <a:solidFill>
                          <a:srgbClr val="000000"/>
                        </a:solidFill>
                        <a:effectLst/>
                        <a:latin typeface="Perpetua"/>
                        <a:ea typeface="Times New Roman"/>
                        <a:cs typeface="Times New Roman"/>
                      </a:endParaRPr>
                    </a:p>
                  </a:txBody>
                  <a:tcPr marL="50313" marR="50313" marT="0" marB="0"/>
                </a:tc>
              </a:tr>
              <a:tr h="866346">
                <a:tc>
                  <a:txBody>
                    <a:bodyPr/>
                    <a:lstStyle/>
                    <a:p>
                      <a:pPr marL="457200" indent="-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a-ES" sz="1400" dirty="0" smtClean="0">
                        <a:effectLst/>
                      </a:endParaRPr>
                    </a:p>
                    <a:p>
                      <a:pPr marL="457200" indent="-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a-ES" sz="1400" dirty="0" smtClean="0">
                          <a:effectLst/>
                        </a:rPr>
                        <a:t>ROMBE</a:t>
                      </a:r>
                      <a:endParaRPr lang="es-ES" sz="1400" dirty="0">
                        <a:solidFill>
                          <a:srgbClr val="000000"/>
                        </a:solidFill>
                        <a:effectLst/>
                        <a:latin typeface="Perpetua"/>
                        <a:ea typeface="Times New Roman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a-ES" sz="1400" dirty="0">
                          <a:effectLst/>
                        </a:rPr>
                        <a:t>És el més apropiat ja que agafa els avantatges de les </a:t>
                      </a:r>
                      <a:r>
                        <a:rPr lang="ca-ES" sz="1400" dirty="0" smtClean="0">
                          <a:effectLst/>
                        </a:rPr>
                        <a:t>dues anteriors.</a:t>
                      </a:r>
                      <a:endParaRPr lang="es-ES" sz="1400" dirty="0">
                        <a:solidFill>
                          <a:srgbClr val="000000"/>
                        </a:solidFill>
                        <a:effectLst/>
                        <a:latin typeface="Perpetua"/>
                        <a:ea typeface="Times New Roman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a-ES" sz="1400" dirty="0">
                          <a:effectLst/>
                        </a:rPr>
                        <a:t>El temps per recollir la </a:t>
                      </a:r>
                      <a:r>
                        <a:rPr lang="ca-ES" sz="1400" dirty="0" smtClean="0">
                          <a:effectLst/>
                        </a:rPr>
                        <a:t>informació.</a:t>
                      </a:r>
                      <a:endParaRPr lang="es-ES" sz="1400" dirty="0">
                        <a:solidFill>
                          <a:srgbClr val="000000"/>
                        </a:solidFill>
                        <a:effectLst/>
                        <a:latin typeface="Perpetua"/>
                        <a:ea typeface="Times New Roman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ca-ES" sz="1400" dirty="0">
                          <a:effectLst/>
                        </a:rPr>
                        <a:t>Quan tenim temps per preparar el cas i establir una relació de confiança amb la dona.</a:t>
                      </a:r>
                      <a:endParaRPr lang="es-ES" sz="1400" dirty="0">
                        <a:solidFill>
                          <a:srgbClr val="000000"/>
                        </a:solidFill>
                        <a:effectLst/>
                        <a:latin typeface="Perpetua"/>
                        <a:ea typeface="Times New Roman"/>
                        <a:cs typeface="Times New Roman"/>
                      </a:endParaRPr>
                    </a:p>
                  </a:txBody>
                  <a:tcPr marL="50313" marR="50313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141415"/>
            <a:ext cx="945468" cy="592136"/>
          </a:xfrm>
          <a:prstGeom prst="rect">
            <a:avLst/>
          </a:prstGeom>
        </p:spPr>
      </p:pic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632" y="264179"/>
            <a:ext cx="1802360" cy="346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5 CuadroTexto"/>
          <p:cNvSpPr txBox="1"/>
          <p:nvPr/>
        </p:nvSpPr>
        <p:spPr>
          <a:xfrm>
            <a:off x="5720" y="836712"/>
            <a:ext cx="9144000" cy="21544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endParaRPr lang="es-ES" sz="800" dirty="0"/>
          </a:p>
        </p:txBody>
      </p:sp>
      <p:sp>
        <p:nvSpPr>
          <p:cNvPr id="7" name="6 CuadroTexto"/>
          <p:cNvSpPr txBox="1"/>
          <p:nvPr/>
        </p:nvSpPr>
        <p:spPr>
          <a:xfrm>
            <a:off x="0" y="5934670"/>
            <a:ext cx="9144000" cy="92333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es-ES" sz="1200" dirty="0">
                <a:solidFill>
                  <a:schemeClr val="bg1"/>
                </a:solidFill>
              </a:rPr>
              <a:t>FORMACIÓ IL·LUSTRE COL.LEGI D’ADVOCATS/ADES DE </a:t>
            </a:r>
            <a:r>
              <a:rPr lang="es-ES" sz="1200" dirty="0" smtClean="0">
                <a:solidFill>
                  <a:schemeClr val="bg1"/>
                </a:solidFill>
              </a:rPr>
              <a:t>BARCELONA</a:t>
            </a:r>
          </a:p>
          <a:p>
            <a:pPr algn="ctr">
              <a:spcAft>
                <a:spcPts val="0"/>
              </a:spcAft>
            </a:pPr>
            <a:r>
              <a:rPr lang="ca-ES" sz="1200" dirty="0">
                <a:solidFill>
                  <a:schemeClr val="bg1"/>
                </a:solidFill>
                <a:latin typeface="Perpetua"/>
                <a:ea typeface="Times New Roman"/>
                <a:cs typeface="Times New Roman"/>
              </a:rPr>
              <a:t>23 de novembre de 2012</a:t>
            </a:r>
          </a:p>
          <a:p>
            <a:pPr algn="ctr">
              <a:spcAft>
                <a:spcPts val="0"/>
              </a:spcAft>
            </a:pPr>
            <a:r>
              <a:rPr lang="ca-ES" sz="1200" dirty="0">
                <a:solidFill>
                  <a:schemeClr val="bg1"/>
                </a:solidFill>
                <a:latin typeface="Perpetua"/>
                <a:ea typeface="Times New Roman"/>
                <a:cs typeface="Times New Roman"/>
              </a:rPr>
              <a:t>Gemma Altell i Marta Álvarez</a:t>
            </a:r>
          </a:p>
          <a:p>
            <a:pPr algn="ctr">
              <a:spcAft>
                <a:spcPts val="0"/>
              </a:spcAft>
            </a:pPr>
            <a:endParaRPr lang="es-ES" dirty="0">
              <a:solidFill>
                <a:srgbClr val="000000"/>
              </a:solidFill>
              <a:latin typeface="Perpetua"/>
              <a:ea typeface="Times New Roman"/>
              <a:cs typeface="Times New Roman"/>
            </a:endParaRPr>
          </a:p>
        </p:txBody>
      </p:sp>
      <p:sp>
        <p:nvSpPr>
          <p:cNvPr id="11" name="1 Título"/>
          <p:cNvSpPr txBox="1">
            <a:spLocks/>
          </p:cNvSpPr>
          <p:nvPr/>
        </p:nvSpPr>
        <p:spPr>
          <a:xfrm>
            <a:off x="107504" y="1124744"/>
            <a:ext cx="8928992" cy="43204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ca-ES" sz="2500" b="1" dirty="0" smtClean="0">
                <a:solidFill>
                  <a:schemeClr val="bg1"/>
                </a:solidFill>
              </a:rPr>
              <a:t>2.2. Com i què preguntar a les dones</a:t>
            </a:r>
            <a:endParaRPr lang="ca-ES" sz="2500" dirty="0">
              <a:solidFill>
                <a:schemeClr val="bg1"/>
              </a:solidFill>
            </a:endParaRPr>
          </a:p>
        </p:txBody>
      </p:sp>
      <p:sp>
        <p:nvSpPr>
          <p:cNvPr id="12" name="1 Título"/>
          <p:cNvSpPr txBox="1">
            <a:spLocks/>
          </p:cNvSpPr>
          <p:nvPr/>
        </p:nvSpPr>
        <p:spPr>
          <a:xfrm>
            <a:off x="2339752" y="157487"/>
            <a:ext cx="5256584" cy="57606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a-ES" sz="1500" b="1" dirty="0" smtClean="0">
                <a:solidFill>
                  <a:schemeClr val="bg1"/>
                </a:solidFill>
              </a:rPr>
              <a:t>2. Adequació de la intervenció jurídica al cas concret.</a:t>
            </a:r>
            <a:endParaRPr lang="ca-ES" sz="1500" dirty="0">
              <a:solidFill>
                <a:schemeClr val="bg1"/>
              </a:solidFill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2042811" y="1718750"/>
            <a:ext cx="41757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000" b="1" dirty="0" smtClean="0">
                <a:solidFill>
                  <a:srgbClr val="FF0000"/>
                </a:solidFill>
              </a:rPr>
              <a:t>PREGUNTES A EVITAR</a:t>
            </a:r>
            <a:endParaRPr lang="es-ES" sz="2000" b="1" dirty="0">
              <a:solidFill>
                <a:srgbClr val="FF0000"/>
              </a:solidFill>
            </a:endParaRPr>
          </a:p>
        </p:txBody>
      </p:sp>
      <p:sp>
        <p:nvSpPr>
          <p:cNvPr id="13" name="12 Rectángulo"/>
          <p:cNvSpPr/>
          <p:nvPr/>
        </p:nvSpPr>
        <p:spPr>
          <a:xfrm>
            <a:off x="611560" y="2060848"/>
            <a:ext cx="5760641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ctr">
              <a:buClr>
                <a:schemeClr val="accent5">
                  <a:lumMod val="50000"/>
                </a:schemeClr>
              </a:buClr>
              <a:buFont typeface="Arial" pitchFamily="34" charset="0"/>
              <a:buChar char="•"/>
            </a:pPr>
            <a:r>
              <a:rPr lang="ca-ES" b="1" dirty="0">
                <a:solidFill>
                  <a:schemeClr val="accent5">
                    <a:lumMod val="75000"/>
                  </a:schemeClr>
                </a:solidFill>
              </a:rPr>
              <a:t>Per </a:t>
            </a:r>
            <a:r>
              <a:rPr lang="ca-ES" b="1" dirty="0" smtClean="0">
                <a:solidFill>
                  <a:schemeClr val="accent5">
                    <a:lumMod val="75000"/>
                  </a:schemeClr>
                </a:solidFill>
              </a:rPr>
              <a:t>què </a:t>
            </a:r>
            <a:r>
              <a:rPr lang="ca-ES" b="1" dirty="0">
                <a:solidFill>
                  <a:schemeClr val="accent5">
                    <a:lumMod val="75000"/>
                  </a:schemeClr>
                </a:solidFill>
              </a:rPr>
              <a:t>has aguantat tant amb la teva parella</a:t>
            </a:r>
            <a:r>
              <a:rPr lang="ca-ES" b="1" dirty="0" smtClean="0">
                <a:solidFill>
                  <a:schemeClr val="accent5">
                    <a:lumMod val="75000"/>
                  </a:schemeClr>
                </a:solidFill>
              </a:rPr>
              <a:t>?</a:t>
            </a:r>
          </a:p>
          <a:p>
            <a:pPr marL="285750" lvl="0" indent="-285750" algn="ctr">
              <a:buClr>
                <a:schemeClr val="accent5">
                  <a:lumMod val="50000"/>
                </a:schemeClr>
              </a:buClr>
              <a:buFont typeface="Arial" pitchFamily="34" charset="0"/>
              <a:buChar char="•"/>
            </a:pPr>
            <a:endParaRPr lang="ca-ES" sz="9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285750" lvl="0" indent="-285750" algn="ctr">
              <a:buClr>
                <a:schemeClr val="accent5">
                  <a:lumMod val="50000"/>
                </a:schemeClr>
              </a:buClr>
              <a:buFont typeface="Arial" pitchFamily="34" charset="0"/>
              <a:buChar char="•"/>
            </a:pPr>
            <a:r>
              <a:rPr lang="ca-ES" b="1" dirty="0" smtClean="0">
                <a:solidFill>
                  <a:schemeClr val="accent5">
                    <a:lumMod val="75000"/>
                  </a:schemeClr>
                </a:solidFill>
              </a:rPr>
              <a:t>Per </a:t>
            </a:r>
            <a:r>
              <a:rPr lang="ca-ES" b="1" dirty="0">
                <a:solidFill>
                  <a:schemeClr val="accent5">
                    <a:lumMod val="75000"/>
                  </a:schemeClr>
                </a:solidFill>
              </a:rPr>
              <a:t>què no l’has deixat abans</a:t>
            </a:r>
            <a:r>
              <a:rPr lang="ca-ES" b="1" dirty="0" smtClean="0">
                <a:solidFill>
                  <a:schemeClr val="accent5">
                    <a:lumMod val="75000"/>
                  </a:schemeClr>
                </a:solidFill>
              </a:rPr>
              <a:t>?</a:t>
            </a:r>
          </a:p>
          <a:p>
            <a:pPr algn="ctr"/>
            <a:endParaRPr lang="ca-ES" sz="900" dirty="0" smtClean="0"/>
          </a:p>
          <a:p>
            <a:pPr algn="ctr"/>
            <a:r>
              <a:rPr lang="ca-ES" sz="1500" dirty="0" smtClean="0"/>
              <a:t>Aquest </a:t>
            </a:r>
            <a:r>
              <a:rPr lang="ca-ES" sz="1500" dirty="0"/>
              <a:t>tipus de formulació de pregunta la fa sentir que s’ha de defendre d’alguna cosa, la fa sentir més  “</a:t>
            </a:r>
            <a:r>
              <a:rPr lang="ca-ES" sz="1500" dirty="0" smtClean="0"/>
              <a:t>culpable“ </a:t>
            </a:r>
            <a:r>
              <a:rPr lang="ca-ES" sz="1500" dirty="0"/>
              <a:t>de  la situació, ja que “tothom” veu que hagués hagut de sortir abans i no ho ha fet. </a:t>
            </a:r>
            <a:endParaRPr lang="ca-ES" sz="1500" dirty="0" smtClean="0"/>
          </a:p>
        </p:txBody>
      </p:sp>
      <p:pic>
        <p:nvPicPr>
          <p:cNvPr id="6146" name="Picture 2" descr="http://images.all-free-download.com/images/graphiclarge/triangle_warning_sign_479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794" y="2060848"/>
            <a:ext cx="324036" cy="324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14 Rectángulo"/>
          <p:cNvSpPr/>
          <p:nvPr/>
        </p:nvSpPr>
        <p:spPr>
          <a:xfrm>
            <a:off x="582156" y="4162106"/>
            <a:ext cx="5807954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a-ES" sz="2000" b="1" dirty="0" smtClean="0">
                <a:solidFill>
                  <a:srgbClr val="00B050"/>
                </a:solidFill>
              </a:rPr>
              <a:t>ES PODEN REFORMULAR</a:t>
            </a:r>
            <a:endParaRPr lang="es-ES" sz="2000" b="1" dirty="0" smtClean="0">
              <a:solidFill>
                <a:srgbClr val="00B050"/>
              </a:solidFill>
            </a:endParaRPr>
          </a:p>
          <a:p>
            <a:pPr lvl="0">
              <a:buClr>
                <a:schemeClr val="accent5">
                  <a:lumMod val="50000"/>
                </a:schemeClr>
              </a:buClr>
            </a:pPr>
            <a:endParaRPr lang="ca-ES" sz="6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285750" lvl="0" indent="-285750" algn="ctr">
              <a:buClr>
                <a:schemeClr val="accent5">
                  <a:lumMod val="50000"/>
                </a:schemeClr>
              </a:buClr>
              <a:buFont typeface="Arial" pitchFamily="34" charset="0"/>
              <a:buChar char="•"/>
            </a:pPr>
            <a:r>
              <a:rPr lang="ca-ES" b="1" dirty="0" smtClean="0">
                <a:solidFill>
                  <a:schemeClr val="accent5">
                    <a:lumMod val="75000"/>
                  </a:schemeClr>
                </a:solidFill>
              </a:rPr>
              <a:t>Què </a:t>
            </a:r>
            <a:r>
              <a:rPr lang="ca-ES" b="1" dirty="0">
                <a:solidFill>
                  <a:schemeClr val="accent5">
                    <a:lumMod val="75000"/>
                  </a:schemeClr>
                </a:solidFill>
              </a:rPr>
              <a:t>és el que t’ha portat a trencar/ denunciar </a:t>
            </a:r>
            <a:r>
              <a:rPr lang="ca-ES" b="1" dirty="0" smtClean="0">
                <a:solidFill>
                  <a:schemeClr val="accent5">
                    <a:lumMod val="75000"/>
                  </a:schemeClr>
                </a:solidFill>
              </a:rPr>
              <a:t>la </a:t>
            </a:r>
            <a:r>
              <a:rPr lang="ca-ES" b="1" dirty="0">
                <a:solidFill>
                  <a:schemeClr val="accent5">
                    <a:lumMod val="75000"/>
                  </a:schemeClr>
                </a:solidFill>
              </a:rPr>
              <a:t>teva parella en aquest moment</a:t>
            </a:r>
            <a:r>
              <a:rPr lang="ca-ES" b="1" dirty="0" smtClean="0">
                <a:solidFill>
                  <a:schemeClr val="accent5">
                    <a:lumMod val="75000"/>
                  </a:schemeClr>
                </a:solidFill>
              </a:rPr>
              <a:t>? </a:t>
            </a:r>
          </a:p>
          <a:p>
            <a:pPr lvl="0">
              <a:buClr>
                <a:schemeClr val="accent5">
                  <a:lumMod val="50000"/>
                </a:schemeClr>
              </a:buClr>
            </a:pPr>
            <a:endParaRPr lang="es-ES" sz="900" dirty="0">
              <a:solidFill>
                <a:schemeClr val="accent5">
                  <a:lumMod val="75000"/>
                </a:schemeClr>
              </a:solidFill>
            </a:endParaRPr>
          </a:p>
          <a:p>
            <a:pPr marL="285750" lvl="0" indent="-285750" algn="ctr">
              <a:buClr>
                <a:schemeClr val="accent5">
                  <a:lumMod val="50000"/>
                </a:schemeClr>
              </a:buClr>
              <a:buFont typeface="Arial" pitchFamily="34" charset="0"/>
              <a:buChar char="•"/>
            </a:pPr>
            <a:r>
              <a:rPr lang="ca-ES" b="1" dirty="0">
                <a:solidFill>
                  <a:schemeClr val="accent5">
                    <a:lumMod val="75000"/>
                  </a:schemeClr>
                </a:solidFill>
              </a:rPr>
              <a:t>Què ha passat que ha fet que et decideixis a trencar amb aquesta situació en aquest moment</a:t>
            </a:r>
            <a:r>
              <a:rPr lang="ca-ES" b="1" dirty="0" smtClean="0">
                <a:solidFill>
                  <a:schemeClr val="accent5">
                    <a:lumMod val="75000"/>
                  </a:schemeClr>
                </a:solidFill>
              </a:rPr>
              <a:t>?</a:t>
            </a:r>
            <a:endParaRPr lang="es-ES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6148" name="Picture 4" descr="http://us.cdn1.123rf.com/168nwm/dmytro121287/dmytro1212871111/dmytro121287111100003/11148059-verificacion-de-color-verde-marca-senal-3d-ilustracion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972" y="4581128"/>
            <a:ext cx="460803" cy="345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16 CuadroTexto"/>
          <p:cNvSpPr txBox="1"/>
          <p:nvPr/>
        </p:nvSpPr>
        <p:spPr>
          <a:xfrm>
            <a:off x="3275856" y="3645024"/>
            <a:ext cx="504056" cy="601032"/>
          </a:xfrm>
          <a:prstGeom prst="downArrow">
            <a:avLst/>
          </a:prstGeom>
          <a:solidFill>
            <a:schemeClr val="accent5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endParaRPr lang="es-ES" dirty="0"/>
          </a:p>
        </p:txBody>
      </p:sp>
      <p:pic>
        <p:nvPicPr>
          <p:cNvPr id="19" name="18 Imagen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1026" y="2060848"/>
            <a:ext cx="2484275" cy="3312367"/>
          </a:xfrm>
          <a:prstGeom prst="rect">
            <a:avLst/>
          </a:prstGeom>
        </p:spPr>
      </p:pic>
      <p:pic>
        <p:nvPicPr>
          <p:cNvPr id="23" name="Picture 2" descr="http://images.all-free-download.com/images/graphiclarge/triangle_warning_sign_479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0793" y="2537284"/>
            <a:ext cx="324036" cy="324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4" descr="http://us.cdn1.123rf.com/168nwm/dmytro121287/dmytro1212871111/dmytro121287111100003/11148059-verificacion-de-color-verde-marca-senal-3d-ilustracion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654" y="5301208"/>
            <a:ext cx="460803" cy="345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141415"/>
            <a:ext cx="945468" cy="592136"/>
          </a:xfrm>
          <a:prstGeom prst="rect">
            <a:avLst/>
          </a:prstGeom>
        </p:spPr>
      </p:pic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632" y="264179"/>
            <a:ext cx="1802360" cy="346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5 CuadroTexto"/>
          <p:cNvSpPr txBox="1"/>
          <p:nvPr/>
        </p:nvSpPr>
        <p:spPr>
          <a:xfrm>
            <a:off x="5720" y="836712"/>
            <a:ext cx="9144000" cy="21544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endParaRPr lang="es-ES" sz="800" dirty="0"/>
          </a:p>
        </p:txBody>
      </p:sp>
      <p:sp>
        <p:nvSpPr>
          <p:cNvPr id="7" name="6 CuadroTexto"/>
          <p:cNvSpPr txBox="1"/>
          <p:nvPr/>
        </p:nvSpPr>
        <p:spPr>
          <a:xfrm>
            <a:off x="0" y="5934670"/>
            <a:ext cx="9144000" cy="92333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es-ES" sz="1200" dirty="0">
                <a:solidFill>
                  <a:schemeClr val="bg1"/>
                </a:solidFill>
              </a:rPr>
              <a:t>FORMACIÓ IL·LUSTRE COL.LEGI D’ADVOCATS/ADES DE </a:t>
            </a:r>
            <a:r>
              <a:rPr lang="es-ES" sz="1200" dirty="0" smtClean="0">
                <a:solidFill>
                  <a:schemeClr val="bg1"/>
                </a:solidFill>
              </a:rPr>
              <a:t>BARCELONA</a:t>
            </a:r>
          </a:p>
          <a:p>
            <a:pPr algn="ctr">
              <a:spcAft>
                <a:spcPts val="0"/>
              </a:spcAft>
            </a:pPr>
            <a:r>
              <a:rPr lang="ca-ES" sz="1200" dirty="0">
                <a:solidFill>
                  <a:schemeClr val="bg1"/>
                </a:solidFill>
                <a:latin typeface="Perpetua"/>
                <a:ea typeface="Times New Roman"/>
                <a:cs typeface="Times New Roman"/>
              </a:rPr>
              <a:t>23 de novembre de 2012</a:t>
            </a:r>
          </a:p>
          <a:p>
            <a:pPr algn="ctr">
              <a:spcAft>
                <a:spcPts val="0"/>
              </a:spcAft>
            </a:pPr>
            <a:r>
              <a:rPr lang="ca-ES" sz="1200" dirty="0">
                <a:solidFill>
                  <a:schemeClr val="bg1"/>
                </a:solidFill>
                <a:latin typeface="Perpetua"/>
                <a:ea typeface="Times New Roman"/>
                <a:cs typeface="Times New Roman"/>
              </a:rPr>
              <a:t>Gemma Altell i Marta Álvarez</a:t>
            </a:r>
          </a:p>
          <a:p>
            <a:pPr algn="ctr">
              <a:spcAft>
                <a:spcPts val="0"/>
              </a:spcAft>
            </a:pPr>
            <a:endParaRPr lang="es-ES" dirty="0">
              <a:solidFill>
                <a:srgbClr val="000000"/>
              </a:solidFill>
              <a:latin typeface="Perpetua"/>
              <a:ea typeface="Times New Roman"/>
              <a:cs typeface="Times New Roman"/>
            </a:endParaRPr>
          </a:p>
        </p:txBody>
      </p:sp>
      <p:sp>
        <p:nvSpPr>
          <p:cNvPr id="9" name="1 Título"/>
          <p:cNvSpPr txBox="1">
            <a:spLocks/>
          </p:cNvSpPr>
          <p:nvPr/>
        </p:nvSpPr>
        <p:spPr>
          <a:xfrm>
            <a:off x="2339752" y="157487"/>
            <a:ext cx="5256584" cy="57606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a-ES" sz="1500" b="1" dirty="0" smtClean="0">
                <a:solidFill>
                  <a:schemeClr val="bg1"/>
                </a:solidFill>
              </a:rPr>
              <a:t>2. Adequació de la intervenció jurídica al cas concret.</a:t>
            </a:r>
            <a:endParaRPr lang="ca-ES" sz="1500" dirty="0">
              <a:solidFill>
                <a:schemeClr val="bg1"/>
              </a:solidFill>
            </a:endParaRPr>
          </a:p>
        </p:txBody>
      </p:sp>
      <p:sp>
        <p:nvSpPr>
          <p:cNvPr id="10" name="1 Título"/>
          <p:cNvSpPr txBox="1">
            <a:spLocks/>
          </p:cNvSpPr>
          <p:nvPr/>
        </p:nvSpPr>
        <p:spPr>
          <a:xfrm>
            <a:off x="107504" y="1124744"/>
            <a:ext cx="8928992" cy="43204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ca-ES" sz="2500" b="1" dirty="0" smtClean="0">
                <a:solidFill>
                  <a:schemeClr val="bg1"/>
                </a:solidFill>
              </a:rPr>
              <a:t>2.2. Com i què preguntar a les dones</a:t>
            </a:r>
            <a:endParaRPr lang="ca-ES" sz="2500" dirty="0">
              <a:solidFill>
                <a:schemeClr val="bg1"/>
              </a:solidFill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2196434" y="1718750"/>
            <a:ext cx="41757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000" b="1" dirty="0" smtClean="0">
                <a:solidFill>
                  <a:srgbClr val="FF0000"/>
                </a:solidFill>
              </a:rPr>
              <a:t>PREGUNTES A EVITAR</a:t>
            </a:r>
            <a:endParaRPr lang="es-ES" sz="2000" b="1" dirty="0">
              <a:solidFill>
                <a:srgbClr val="FF0000"/>
              </a:solidFill>
            </a:endParaRPr>
          </a:p>
        </p:txBody>
      </p:sp>
      <p:sp>
        <p:nvSpPr>
          <p:cNvPr id="17" name="16 Rectángulo"/>
          <p:cNvSpPr/>
          <p:nvPr/>
        </p:nvSpPr>
        <p:spPr>
          <a:xfrm>
            <a:off x="611560" y="2060848"/>
            <a:ext cx="576064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ctr">
              <a:buClr>
                <a:schemeClr val="accent5">
                  <a:lumMod val="50000"/>
                </a:schemeClr>
              </a:buClr>
              <a:buFont typeface="Arial" pitchFamily="34" charset="0"/>
              <a:buChar char="•"/>
            </a:pPr>
            <a:r>
              <a:rPr lang="ca-ES" b="1" dirty="0">
                <a:solidFill>
                  <a:schemeClr val="accent5">
                    <a:lumMod val="75000"/>
                  </a:schemeClr>
                </a:solidFill>
              </a:rPr>
              <a:t>Per </a:t>
            </a:r>
            <a:r>
              <a:rPr lang="ca-ES" b="1" dirty="0" smtClean="0">
                <a:solidFill>
                  <a:schemeClr val="accent5">
                    <a:lumMod val="75000"/>
                  </a:schemeClr>
                </a:solidFill>
              </a:rPr>
              <a:t>què no demanaves ajuda quan et maltractava?</a:t>
            </a:r>
          </a:p>
          <a:p>
            <a:pPr marL="285750" lvl="0" indent="-285750" algn="ctr">
              <a:buClr>
                <a:schemeClr val="accent5">
                  <a:lumMod val="50000"/>
                </a:schemeClr>
              </a:buClr>
              <a:buFont typeface="Arial" pitchFamily="34" charset="0"/>
              <a:buChar char="•"/>
            </a:pPr>
            <a:endParaRPr lang="ca-ES" sz="9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285750" lvl="0" indent="-285750" algn="ctr">
              <a:buClr>
                <a:schemeClr val="accent5">
                  <a:lumMod val="50000"/>
                </a:schemeClr>
              </a:buClr>
              <a:buFont typeface="Arial" pitchFamily="34" charset="0"/>
              <a:buChar char="•"/>
            </a:pPr>
            <a:r>
              <a:rPr lang="ca-ES" b="1" dirty="0" smtClean="0">
                <a:solidFill>
                  <a:schemeClr val="accent5">
                    <a:lumMod val="75000"/>
                  </a:schemeClr>
                </a:solidFill>
              </a:rPr>
              <a:t>Per </a:t>
            </a:r>
            <a:r>
              <a:rPr lang="ca-ES" b="1" dirty="0">
                <a:solidFill>
                  <a:schemeClr val="accent5">
                    <a:lumMod val="75000"/>
                  </a:schemeClr>
                </a:solidFill>
              </a:rPr>
              <a:t>què no </a:t>
            </a:r>
            <a:r>
              <a:rPr lang="ca-ES" b="1" dirty="0" smtClean="0">
                <a:solidFill>
                  <a:schemeClr val="accent5">
                    <a:lumMod val="75000"/>
                  </a:schemeClr>
                </a:solidFill>
              </a:rPr>
              <a:t>cridaves quan et pegava?</a:t>
            </a:r>
          </a:p>
          <a:p>
            <a:pPr algn="ctr"/>
            <a:endParaRPr lang="ca-ES" sz="900" dirty="0" smtClean="0"/>
          </a:p>
          <a:p>
            <a:pPr algn="ctr"/>
            <a:r>
              <a:rPr lang="ca-ES" sz="1500" dirty="0" smtClean="0"/>
              <a:t>És una pregunta molt fiscalitzadora i les dones entenen que si no demanaven auxili és perquè no era tan greu.</a:t>
            </a:r>
          </a:p>
        </p:txBody>
      </p:sp>
      <p:pic>
        <p:nvPicPr>
          <p:cNvPr id="18" name="Picture 2" descr="http://images.all-free-download.com/images/graphiclarge/triangle_warning_sign_479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055" y="2060848"/>
            <a:ext cx="324036" cy="324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18 Rectángulo"/>
          <p:cNvSpPr/>
          <p:nvPr/>
        </p:nvSpPr>
        <p:spPr>
          <a:xfrm>
            <a:off x="582156" y="4162106"/>
            <a:ext cx="6078076" cy="14619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a-ES" sz="2000" b="1" dirty="0" smtClean="0">
                <a:solidFill>
                  <a:srgbClr val="00B050"/>
                </a:solidFill>
              </a:rPr>
              <a:t>ES PODEN REFORMULAR</a:t>
            </a:r>
            <a:endParaRPr lang="es-ES" sz="2000" b="1" dirty="0" smtClean="0">
              <a:solidFill>
                <a:srgbClr val="00B050"/>
              </a:solidFill>
            </a:endParaRPr>
          </a:p>
          <a:p>
            <a:pPr lvl="0">
              <a:buClr>
                <a:schemeClr val="accent5">
                  <a:lumMod val="50000"/>
                </a:schemeClr>
              </a:buClr>
            </a:pPr>
            <a:endParaRPr lang="ca-ES" sz="6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285750" lvl="0" indent="-285750" algn="ctr">
              <a:buClr>
                <a:schemeClr val="accent5">
                  <a:lumMod val="50000"/>
                </a:schemeClr>
              </a:buClr>
              <a:buFont typeface="Arial" pitchFamily="34" charset="0"/>
              <a:buChar char="•"/>
            </a:pPr>
            <a:r>
              <a:rPr lang="ca-ES" b="1" dirty="0" smtClean="0">
                <a:solidFill>
                  <a:schemeClr val="accent5">
                    <a:lumMod val="75000"/>
                  </a:schemeClr>
                </a:solidFill>
              </a:rPr>
              <a:t>Què pensaves quan et maltractava/pegava/amenaçava? </a:t>
            </a:r>
          </a:p>
          <a:p>
            <a:pPr lvl="0">
              <a:buClr>
                <a:schemeClr val="accent5">
                  <a:lumMod val="50000"/>
                </a:schemeClr>
              </a:buClr>
            </a:pPr>
            <a:endParaRPr lang="es-ES" sz="900" dirty="0">
              <a:solidFill>
                <a:schemeClr val="accent5">
                  <a:lumMod val="75000"/>
                </a:schemeClr>
              </a:solidFill>
            </a:endParaRPr>
          </a:p>
          <a:p>
            <a:pPr marL="285750" lvl="0" indent="-285750" algn="ctr">
              <a:buClr>
                <a:schemeClr val="accent5">
                  <a:lumMod val="50000"/>
                </a:schemeClr>
              </a:buClr>
              <a:buFont typeface="Arial" pitchFamily="34" charset="0"/>
              <a:buChar char="•"/>
            </a:pPr>
            <a:r>
              <a:rPr lang="ca-ES" b="1" dirty="0" smtClean="0">
                <a:solidFill>
                  <a:schemeClr val="accent5">
                    <a:lumMod val="75000"/>
                  </a:schemeClr>
                </a:solidFill>
              </a:rPr>
              <a:t>Quines opcions veies que tenies en aquell moment? </a:t>
            </a:r>
          </a:p>
          <a:p>
            <a:pPr lvl="0" algn="ctr">
              <a:buClr>
                <a:schemeClr val="accent5">
                  <a:lumMod val="50000"/>
                </a:schemeClr>
              </a:buClr>
            </a:pPr>
            <a:r>
              <a:rPr lang="ca-ES" b="1" dirty="0" smtClean="0">
                <a:solidFill>
                  <a:schemeClr val="accent5">
                    <a:lumMod val="75000"/>
                  </a:schemeClr>
                </a:solidFill>
              </a:rPr>
              <a:t>I després del maltractament/cop/amenaça?</a:t>
            </a:r>
            <a:endParaRPr lang="es-ES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20" name="Picture 4" descr="http://us.cdn1.123rf.com/168nwm/dmytro121287/dmytro1212871111/dmytro121287111100003/11148059-verificacion-de-color-verde-marca-senal-3d-ilustracion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972" y="4581128"/>
            <a:ext cx="460803" cy="345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20 CuadroTexto"/>
          <p:cNvSpPr txBox="1"/>
          <p:nvPr/>
        </p:nvSpPr>
        <p:spPr>
          <a:xfrm>
            <a:off x="3275856" y="3519604"/>
            <a:ext cx="504056" cy="601032"/>
          </a:xfrm>
          <a:prstGeom prst="downArrow">
            <a:avLst/>
          </a:prstGeom>
          <a:solidFill>
            <a:schemeClr val="accent5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endParaRPr lang="es-ES" dirty="0"/>
          </a:p>
        </p:txBody>
      </p:sp>
      <p:pic>
        <p:nvPicPr>
          <p:cNvPr id="22" name="Picture 2" descr="http://images.all-free-download.com/images/graphiclarge/triangle_warning_sign_479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426804"/>
            <a:ext cx="324036" cy="324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4" descr="http://us.cdn1.123rf.com/168nwm/dmytro121287/dmytro1212871111/dmytro121287111100003/11148059-verificacion-de-color-verde-marca-senal-3d-ilustracion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009" y="5008028"/>
            <a:ext cx="460803" cy="345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23 Imagen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7844" y="2030295"/>
            <a:ext cx="2444322" cy="34234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141415"/>
            <a:ext cx="945468" cy="592136"/>
          </a:xfrm>
          <a:prstGeom prst="rect">
            <a:avLst/>
          </a:prstGeom>
        </p:spPr>
      </p:pic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632" y="264179"/>
            <a:ext cx="1802360" cy="346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6 CuadroTexto"/>
          <p:cNvSpPr txBox="1"/>
          <p:nvPr/>
        </p:nvSpPr>
        <p:spPr>
          <a:xfrm>
            <a:off x="5720" y="836712"/>
            <a:ext cx="9144000" cy="21544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endParaRPr lang="es-ES" sz="800" dirty="0"/>
          </a:p>
        </p:txBody>
      </p:sp>
      <p:sp>
        <p:nvSpPr>
          <p:cNvPr id="8" name="7 CuadroTexto"/>
          <p:cNvSpPr txBox="1"/>
          <p:nvPr/>
        </p:nvSpPr>
        <p:spPr>
          <a:xfrm>
            <a:off x="0" y="5934670"/>
            <a:ext cx="9144000" cy="92333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es-ES" sz="1200" dirty="0">
                <a:solidFill>
                  <a:schemeClr val="bg1"/>
                </a:solidFill>
              </a:rPr>
              <a:t>FORMACIÓ IL·LUSTRE COL.LEGI D’ADVOCATS/ADES DE </a:t>
            </a:r>
            <a:r>
              <a:rPr lang="es-ES" sz="1200" dirty="0" smtClean="0">
                <a:solidFill>
                  <a:schemeClr val="bg1"/>
                </a:solidFill>
              </a:rPr>
              <a:t>BARCELONA</a:t>
            </a:r>
          </a:p>
          <a:p>
            <a:pPr algn="ctr">
              <a:spcAft>
                <a:spcPts val="0"/>
              </a:spcAft>
            </a:pPr>
            <a:r>
              <a:rPr lang="ca-ES" sz="1200" dirty="0">
                <a:solidFill>
                  <a:schemeClr val="bg1"/>
                </a:solidFill>
                <a:latin typeface="Perpetua"/>
                <a:ea typeface="Times New Roman"/>
                <a:cs typeface="Times New Roman"/>
              </a:rPr>
              <a:t>23 de novembre de 2012</a:t>
            </a:r>
          </a:p>
          <a:p>
            <a:pPr algn="ctr">
              <a:spcAft>
                <a:spcPts val="0"/>
              </a:spcAft>
            </a:pPr>
            <a:r>
              <a:rPr lang="ca-ES" sz="1200" dirty="0">
                <a:solidFill>
                  <a:schemeClr val="bg1"/>
                </a:solidFill>
                <a:latin typeface="Perpetua"/>
                <a:ea typeface="Times New Roman"/>
                <a:cs typeface="Times New Roman"/>
              </a:rPr>
              <a:t>Gemma Altell i Marta Álvarez</a:t>
            </a:r>
          </a:p>
          <a:p>
            <a:pPr algn="ctr">
              <a:spcAft>
                <a:spcPts val="0"/>
              </a:spcAft>
            </a:pPr>
            <a:endParaRPr lang="es-ES" dirty="0">
              <a:solidFill>
                <a:srgbClr val="000000"/>
              </a:solidFill>
              <a:latin typeface="Perpetua"/>
              <a:ea typeface="Times New Roman"/>
              <a:cs typeface="Times New Roman"/>
            </a:endParaRPr>
          </a:p>
        </p:txBody>
      </p:sp>
      <p:sp>
        <p:nvSpPr>
          <p:cNvPr id="10" name="1 Título"/>
          <p:cNvSpPr txBox="1">
            <a:spLocks/>
          </p:cNvSpPr>
          <p:nvPr/>
        </p:nvSpPr>
        <p:spPr>
          <a:xfrm>
            <a:off x="2339752" y="157487"/>
            <a:ext cx="5256584" cy="57606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a-ES" sz="1500" b="1" dirty="0" smtClean="0">
                <a:solidFill>
                  <a:schemeClr val="bg1"/>
                </a:solidFill>
              </a:rPr>
              <a:t>2. Adequació de la intervenció jurídica al cas concret.</a:t>
            </a:r>
            <a:endParaRPr lang="ca-ES" sz="1500" dirty="0">
              <a:solidFill>
                <a:schemeClr val="bg1"/>
              </a:solidFill>
            </a:endParaRPr>
          </a:p>
        </p:txBody>
      </p:sp>
      <p:sp>
        <p:nvSpPr>
          <p:cNvPr id="12" name="1 Título"/>
          <p:cNvSpPr txBox="1">
            <a:spLocks/>
          </p:cNvSpPr>
          <p:nvPr/>
        </p:nvSpPr>
        <p:spPr>
          <a:xfrm>
            <a:off x="107504" y="1124744"/>
            <a:ext cx="8928992" cy="43204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ca-ES" sz="2500" b="1" dirty="0" smtClean="0">
                <a:solidFill>
                  <a:schemeClr val="bg1"/>
                </a:solidFill>
              </a:rPr>
              <a:t>2.2. Com i què preguntar a les dones</a:t>
            </a:r>
            <a:endParaRPr lang="ca-ES" sz="2500" dirty="0">
              <a:solidFill>
                <a:schemeClr val="bg1"/>
              </a:solidFill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3203848" y="1988840"/>
            <a:ext cx="5184576" cy="357020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chemeClr val="accent1"/>
            </a:solidFill>
            <a:prstDash val="lgDash"/>
          </a:ln>
        </p:spPr>
        <p:txBody>
          <a:bodyPr wrap="square" rtlCol="0">
            <a:spAutoFit/>
          </a:bodyPr>
          <a:lstStyle/>
          <a:p>
            <a:endParaRPr lang="ca-ES" dirty="0" smtClean="0"/>
          </a:p>
          <a:p>
            <a:endParaRPr lang="ca-ES" dirty="0"/>
          </a:p>
          <a:p>
            <a:endParaRPr lang="ca-ES" dirty="0" smtClean="0"/>
          </a:p>
          <a:p>
            <a:pPr marL="714375"/>
            <a:r>
              <a:rPr lang="ca-ES" sz="2200" dirty="0" smtClean="0"/>
              <a:t>El </a:t>
            </a:r>
            <a:r>
              <a:rPr lang="ca-ES" sz="2200" dirty="0"/>
              <a:t>fet seria fer preguntes que no jutgin el seu comportament, </a:t>
            </a:r>
            <a:r>
              <a:rPr lang="ca-ES" sz="2200" dirty="0" smtClean="0"/>
              <a:t>sinó </a:t>
            </a:r>
            <a:r>
              <a:rPr lang="ca-ES" sz="2200" dirty="0"/>
              <a:t>dirigir la pregunta a la recerca de la seva explicació per mantenir aquella </a:t>
            </a:r>
            <a:r>
              <a:rPr lang="ca-ES" sz="2200" dirty="0" smtClean="0"/>
              <a:t>conducta.</a:t>
            </a:r>
          </a:p>
          <a:p>
            <a:endParaRPr lang="ca-ES" sz="2200" dirty="0"/>
          </a:p>
          <a:p>
            <a:endParaRPr lang="ca-ES" sz="2200" dirty="0" smtClean="0"/>
          </a:p>
          <a:p>
            <a:endParaRPr lang="es-ES" dirty="0"/>
          </a:p>
        </p:txBody>
      </p:sp>
      <p:pic>
        <p:nvPicPr>
          <p:cNvPr id="17" name="16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591" y="3016632"/>
            <a:ext cx="2997367" cy="1681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9688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90507" y="2492748"/>
            <a:ext cx="8041933" cy="153304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ca-ES" sz="2700" i="1" dirty="0" smtClean="0">
                <a:solidFill>
                  <a:schemeClr val="accent5">
                    <a:lumMod val="75000"/>
                  </a:schemeClr>
                </a:solidFill>
              </a:rPr>
              <a:t>“... </a:t>
            </a:r>
            <a:r>
              <a:rPr lang="ca-ES" sz="2700" i="1" dirty="0">
                <a:solidFill>
                  <a:schemeClr val="accent5">
                    <a:lumMod val="75000"/>
                  </a:schemeClr>
                </a:solidFill>
              </a:rPr>
              <a:t>a mi ningú mai </a:t>
            </a:r>
            <a:r>
              <a:rPr lang="ca-ES" sz="2700" i="1" dirty="0" smtClean="0">
                <a:solidFill>
                  <a:schemeClr val="accent5">
                    <a:lumMod val="75000"/>
                  </a:schemeClr>
                </a:solidFill>
              </a:rPr>
              <a:t>no m’ha </a:t>
            </a:r>
            <a:r>
              <a:rPr lang="ca-ES" sz="2700" i="1" dirty="0">
                <a:solidFill>
                  <a:schemeClr val="accent5">
                    <a:lumMod val="75000"/>
                  </a:schemeClr>
                </a:solidFill>
              </a:rPr>
              <a:t>cregut...”</a:t>
            </a:r>
            <a:r>
              <a:rPr lang="ca-ES" sz="27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ca-ES" sz="2700" dirty="0" smtClean="0">
                <a:solidFill>
                  <a:schemeClr val="accent5">
                    <a:lumMod val="75000"/>
                  </a:schemeClr>
                </a:solidFill>
              </a:rPr>
              <a:t>(</a:t>
            </a:r>
            <a:r>
              <a:rPr lang="ca-ES" sz="2700" b="1" dirty="0" smtClean="0">
                <a:solidFill>
                  <a:schemeClr val="accent5">
                    <a:lumMod val="75000"/>
                  </a:schemeClr>
                </a:solidFill>
              </a:rPr>
              <a:t>generalització)</a:t>
            </a:r>
            <a:r>
              <a:rPr lang="ca-ES" sz="2700" dirty="0" smtClean="0">
                <a:solidFill>
                  <a:schemeClr val="accent5">
                    <a:lumMod val="75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ca-ES" sz="2100" dirty="0" smtClean="0"/>
          </a:p>
          <a:p>
            <a:pPr marL="0" indent="0">
              <a:buNone/>
            </a:pPr>
            <a:r>
              <a:rPr lang="ca-ES" sz="2200" dirty="0" smtClean="0"/>
              <a:t>Utilitzar preguntes que portin a la  reflexió: </a:t>
            </a:r>
          </a:p>
          <a:p>
            <a:pPr marL="0" indent="0">
              <a:buNone/>
            </a:pPr>
            <a:endParaRPr lang="ca-ES" sz="2500" dirty="0" smtClean="0"/>
          </a:p>
          <a:p>
            <a:pPr marL="0" indent="0">
              <a:buNone/>
            </a:pPr>
            <a:r>
              <a:rPr lang="ca-ES" sz="2400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</a:p>
        </p:txBody>
      </p:sp>
      <p:pic>
        <p:nvPicPr>
          <p:cNvPr id="5" name="4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141415"/>
            <a:ext cx="945468" cy="592136"/>
          </a:xfrm>
          <a:prstGeom prst="rect">
            <a:avLst/>
          </a:prstGeom>
        </p:spPr>
      </p:pic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632" y="264179"/>
            <a:ext cx="1802360" cy="346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6 CuadroTexto"/>
          <p:cNvSpPr txBox="1"/>
          <p:nvPr/>
        </p:nvSpPr>
        <p:spPr>
          <a:xfrm>
            <a:off x="5720" y="836712"/>
            <a:ext cx="9144000" cy="21544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endParaRPr lang="es-ES" sz="800" dirty="0"/>
          </a:p>
        </p:txBody>
      </p:sp>
      <p:sp>
        <p:nvSpPr>
          <p:cNvPr id="8" name="7 CuadroTexto"/>
          <p:cNvSpPr txBox="1"/>
          <p:nvPr/>
        </p:nvSpPr>
        <p:spPr>
          <a:xfrm>
            <a:off x="0" y="5934670"/>
            <a:ext cx="9144000" cy="92333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es-ES" sz="1200" dirty="0">
                <a:solidFill>
                  <a:schemeClr val="bg1"/>
                </a:solidFill>
              </a:rPr>
              <a:t>FORMACIÓ IL·LUSTRE COL.LEGI D’ADVOCATS/ADES DE </a:t>
            </a:r>
            <a:r>
              <a:rPr lang="es-ES" sz="1200" dirty="0" smtClean="0">
                <a:solidFill>
                  <a:schemeClr val="bg1"/>
                </a:solidFill>
              </a:rPr>
              <a:t>BARCELONA</a:t>
            </a:r>
          </a:p>
          <a:p>
            <a:pPr algn="ctr">
              <a:spcAft>
                <a:spcPts val="0"/>
              </a:spcAft>
            </a:pPr>
            <a:r>
              <a:rPr lang="ca-ES" sz="1200" dirty="0">
                <a:solidFill>
                  <a:schemeClr val="bg1"/>
                </a:solidFill>
                <a:latin typeface="Perpetua"/>
                <a:ea typeface="Times New Roman"/>
                <a:cs typeface="Times New Roman"/>
              </a:rPr>
              <a:t>23 de novembre de 2012</a:t>
            </a:r>
          </a:p>
          <a:p>
            <a:pPr algn="ctr">
              <a:spcAft>
                <a:spcPts val="0"/>
              </a:spcAft>
            </a:pPr>
            <a:r>
              <a:rPr lang="ca-ES" sz="1200" dirty="0">
                <a:solidFill>
                  <a:schemeClr val="bg1"/>
                </a:solidFill>
                <a:latin typeface="Perpetua"/>
                <a:ea typeface="Times New Roman"/>
                <a:cs typeface="Times New Roman"/>
              </a:rPr>
              <a:t>Gemma Altell i Marta Álvarez</a:t>
            </a:r>
          </a:p>
          <a:p>
            <a:pPr algn="ctr">
              <a:spcAft>
                <a:spcPts val="0"/>
              </a:spcAft>
            </a:pPr>
            <a:endParaRPr lang="es-ES" dirty="0">
              <a:solidFill>
                <a:srgbClr val="000000"/>
              </a:solidFill>
              <a:latin typeface="Perpetua"/>
              <a:ea typeface="Times New Roman"/>
              <a:cs typeface="Times New Roman"/>
            </a:endParaRPr>
          </a:p>
        </p:txBody>
      </p:sp>
      <p:sp>
        <p:nvSpPr>
          <p:cNvPr id="10" name="1 Título"/>
          <p:cNvSpPr txBox="1">
            <a:spLocks/>
          </p:cNvSpPr>
          <p:nvPr/>
        </p:nvSpPr>
        <p:spPr>
          <a:xfrm>
            <a:off x="2339752" y="157487"/>
            <a:ext cx="5256584" cy="57606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a-ES" sz="1500" b="1" dirty="0" smtClean="0">
                <a:solidFill>
                  <a:schemeClr val="bg1"/>
                </a:solidFill>
              </a:rPr>
              <a:t>2. Adequació de la intervenció jurídica al cas concret.</a:t>
            </a:r>
            <a:endParaRPr lang="ca-ES" sz="1500" dirty="0">
              <a:solidFill>
                <a:schemeClr val="bg1"/>
              </a:solidFill>
            </a:endParaRPr>
          </a:p>
        </p:txBody>
      </p:sp>
      <p:sp>
        <p:nvSpPr>
          <p:cNvPr id="12" name="1 Título"/>
          <p:cNvSpPr txBox="1">
            <a:spLocks/>
          </p:cNvSpPr>
          <p:nvPr/>
        </p:nvSpPr>
        <p:spPr>
          <a:xfrm>
            <a:off x="107504" y="1124744"/>
            <a:ext cx="8928992" cy="43204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ca-ES" sz="2500" b="1" dirty="0" smtClean="0">
                <a:solidFill>
                  <a:schemeClr val="bg1"/>
                </a:solidFill>
              </a:rPr>
              <a:t>2.2. Com i què preguntar a les dones</a:t>
            </a:r>
            <a:endParaRPr lang="ca-ES" sz="2500" dirty="0">
              <a:solidFill>
                <a:schemeClr val="bg1"/>
              </a:solidFill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107504" y="1556792"/>
            <a:ext cx="89289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b="1" dirty="0" smtClean="0">
                <a:solidFill>
                  <a:schemeClr val="accent5">
                    <a:lumMod val="75000"/>
                  </a:schemeClr>
                </a:solidFill>
              </a:rPr>
              <a:t>ALGUNES IDEES MÉS…</a:t>
            </a:r>
            <a:endParaRPr lang="es-ES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4" name="13 Rectángulo"/>
          <p:cNvSpPr/>
          <p:nvPr/>
        </p:nvSpPr>
        <p:spPr>
          <a:xfrm>
            <a:off x="307991" y="1844824"/>
            <a:ext cx="803357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a-ES" sz="2000" b="1" dirty="0" smtClean="0"/>
              <a:t>El llenguatge crea realitat </a:t>
            </a:r>
            <a:r>
              <a:rPr lang="ca-ES" sz="2000" dirty="0" smtClean="0"/>
              <a:t>...</a:t>
            </a:r>
            <a:r>
              <a:rPr lang="ca-ES" sz="2000" dirty="0" smtClean="0"/>
              <a:t>(fer-se </a:t>
            </a:r>
            <a:r>
              <a:rPr lang="ca-ES" sz="2000" dirty="0"/>
              <a:t>conscient del que </a:t>
            </a:r>
            <a:r>
              <a:rPr lang="ca-ES" sz="2000" dirty="0" smtClean="0"/>
              <a:t>diem).</a:t>
            </a:r>
            <a:endParaRPr lang="es-ES" sz="2000" dirty="0"/>
          </a:p>
        </p:txBody>
      </p:sp>
      <p:sp>
        <p:nvSpPr>
          <p:cNvPr id="15" name="14 Rectángulo"/>
          <p:cNvSpPr/>
          <p:nvPr/>
        </p:nvSpPr>
        <p:spPr>
          <a:xfrm>
            <a:off x="539553" y="4077072"/>
            <a:ext cx="8146268" cy="1862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a-ES" sz="2100" i="1" dirty="0">
                <a:solidFill>
                  <a:schemeClr val="accent5">
                    <a:lumMod val="75000"/>
                  </a:schemeClr>
                </a:solidFill>
              </a:rPr>
              <a:t>“... Si poso denúncia no em creuran...”</a:t>
            </a:r>
            <a:r>
              <a:rPr lang="ca-ES" sz="21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ca-ES" sz="2100" b="1" dirty="0" smtClean="0">
                <a:solidFill>
                  <a:schemeClr val="accent5">
                    <a:lumMod val="75000"/>
                  </a:schemeClr>
                </a:solidFill>
              </a:rPr>
              <a:t>(pressuposició </a:t>
            </a:r>
            <a:r>
              <a:rPr lang="ca-ES" sz="2100" b="1" dirty="0">
                <a:solidFill>
                  <a:schemeClr val="accent5">
                    <a:lumMod val="75000"/>
                  </a:schemeClr>
                </a:solidFill>
              </a:rPr>
              <a:t>de </a:t>
            </a:r>
            <a:r>
              <a:rPr lang="ca-ES" sz="2100" b="1" dirty="0" smtClean="0">
                <a:solidFill>
                  <a:schemeClr val="accent5">
                    <a:lumMod val="75000"/>
                  </a:schemeClr>
                </a:solidFill>
              </a:rPr>
              <a:t>causa-efecte).</a:t>
            </a:r>
          </a:p>
          <a:p>
            <a:endParaRPr lang="ca-ES" sz="1000" dirty="0" smtClean="0"/>
          </a:p>
          <a:p>
            <a:r>
              <a:rPr lang="ca-ES" sz="1700" dirty="0" smtClean="0"/>
              <a:t>La </a:t>
            </a:r>
            <a:r>
              <a:rPr lang="ca-ES" sz="1700" dirty="0"/>
              <a:t>pregunta per fer-la reflexionar </a:t>
            </a:r>
            <a:r>
              <a:rPr lang="ca-ES" sz="1700" dirty="0" smtClean="0"/>
              <a:t>seria:</a:t>
            </a:r>
          </a:p>
          <a:p>
            <a:endParaRPr lang="ca-ES" sz="1000" dirty="0" smtClean="0"/>
          </a:p>
          <a:p>
            <a:endParaRPr lang="ca-ES" sz="1500" dirty="0" smtClean="0"/>
          </a:p>
          <a:p>
            <a:endParaRPr lang="ca-ES" sz="1500" dirty="0"/>
          </a:p>
          <a:p>
            <a:endParaRPr lang="ca-ES" sz="1500" dirty="0" smtClean="0"/>
          </a:p>
          <a:p>
            <a:endParaRPr lang="ca-ES" sz="1200" dirty="0" smtClean="0"/>
          </a:p>
        </p:txBody>
      </p:sp>
      <p:sp>
        <p:nvSpPr>
          <p:cNvPr id="16" name="15 Rectángulo"/>
          <p:cNvSpPr/>
          <p:nvPr/>
        </p:nvSpPr>
        <p:spPr>
          <a:xfrm>
            <a:off x="704037" y="3356992"/>
            <a:ext cx="7809856" cy="35394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361950" lvl="0">
              <a:spcBef>
                <a:spcPct val="20000"/>
              </a:spcBef>
            </a:pPr>
            <a:r>
              <a:rPr lang="ca-ES" sz="1700" i="1" dirty="0">
                <a:solidFill>
                  <a:srgbClr val="4BACC6">
                    <a:lumMod val="75000"/>
                  </a:srgbClr>
                </a:solidFill>
              </a:rPr>
              <a:t>”segur que MAI no t’han cregut? , NINGÚ  MAI no t’ha cregut en RES?”</a:t>
            </a:r>
          </a:p>
        </p:txBody>
      </p:sp>
      <p:sp>
        <p:nvSpPr>
          <p:cNvPr id="17" name="16 Rectángulo"/>
          <p:cNvSpPr/>
          <p:nvPr/>
        </p:nvSpPr>
        <p:spPr>
          <a:xfrm>
            <a:off x="722584" y="4941168"/>
            <a:ext cx="7809856" cy="89255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361950"/>
            <a:r>
              <a:rPr lang="ca-ES" dirty="0"/>
              <a:t> </a:t>
            </a:r>
            <a:r>
              <a:rPr lang="ca-ES" sz="1700" i="1" dirty="0">
                <a:solidFill>
                  <a:schemeClr val="accent5">
                    <a:lumMod val="75000"/>
                  </a:schemeClr>
                </a:solidFill>
              </a:rPr>
              <a:t>“... Cóm saps que si poses denúncia no et creuran?... això vol dir que si no la poses et creuran?... </a:t>
            </a:r>
          </a:p>
          <a:p>
            <a:pPr marL="361950"/>
            <a:r>
              <a:rPr lang="ca-ES" sz="1700" i="1" dirty="0">
                <a:solidFill>
                  <a:schemeClr val="accent5">
                    <a:lumMod val="75000"/>
                  </a:schemeClr>
                </a:solidFill>
              </a:rPr>
              <a:t>amb això vols dir que les dones que posen denúncies no les creuen?...” </a:t>
            </a:r>
          </a:p>
        </p:txBody>
      </p:sp>
    </p:spTree>
    <p:extLst>
      <p:ext uri="{BB962C8B-B14F-4D97-AF65-F5344CB8AC3E}">
        <p14:creationId xmlns:p14="http://schemas.microsoft.com/office/powerpoint/2010/main" val="2757027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141415"/>
            <a:ext cx="945468" cy="592136"/>
          </a:xfrm>
          <a:prstGeom prst="rect">
            <a:avLst/>
          </a:prstGeom>
        </p:spPr>
      </p:pic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632" y="264179"/>
            <a:ext cx="1802360" cy="346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5 CuadroTexto"/>
          <p:cNvSpPr txBox="1"/>
          <p:nvPr/>
        </p:nvSpPr>
        <p:spPr>
          <a:xfrm>
            <a:off x="5720" y="836712"/>
            <a:ext cx="9144000" cy="21544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endParaRPr lang="es-ES" sz="800" dirty="0"/>
          </a:p>
        </p:txBody>
      </p:sp>
      <p:sp>
        <p:nvSpPr>
          <p:cNvPr id="7" name="6 CuadroTexto"/>
          <p:cNvSpPr txBox="1"/>
          <p:nvPr/>
        </p:nvSpPr>
        <p:spPr>
          <a:xfrm>
            <a:off x="0" y="5934670"/>
            <a:ext cx="9144000" cy="92333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es-ES" sz="1200" dirty="0">
                <a:solidFill>
                  <a:schemeClr val="bg1"/>
                </a:solidFill>
              </a:rPr>
              <a:t>FORMACIÓ IL·LUSTRE COL.LEGI D’ADVOCATS/ADES DE </a:t>
            </a:r>
            <a:r>
              <a:rPr lang="es-ES" sz="1200" dirty="0" smtClean="0">
                <a:solidFill>
                  <a:schemeClr val="bg1"/>
                </a:solidFill>
              </a:rPr>
              <a:t>BARCELONA</a:t>
            </a:r>
          </a:p>
          <a:p>
            <a:pPr algn="ctr">
              <a:spcAft>
                <a:spcPts val="0"/>
              </a:spcAft>
            </a:pPr>
            <a:r>
              <a:rPr lang="ca-ES" sz="1200" dirty="0">
                <a:solidFill>
                  <a:schemeClr val="bg1"/>
                </a:solidFill>
                <a:latin typeface="Perpetua"/>
                <a:ea typeface="Times New Roman"/>
                <a:cs typeface="Times New Roman"/>
              </a:rPr>
              <a:t>23 de novembre de 2012</a:t>
            </a:r>
          </a:p>
          <a:p>
            <a:pPr algn="ctr">
              <a:spcAft>
                <a:spcPts val="0"/>
              </a:spcAft>
            </a:pPr>
            <a:r>
              <a:rPr lang="ca-ES" sz="1200" dirty="0">
                <a:solidFill>
                  <a:schemeClr val="bg1"/>
                </a:solidFill>
                <a:latin typeface="Perpetua"/>
                <a:ea typeface="Times New Roman"/>
                <a:cs typeface="Times New Roman"/>
              </a:rPr>
              <a:t>Gemma Altell i Marta Álvarez</a:t>
            </a:r>
          </a:p>
          <a:p>
            <a:pPr algn="ctr">
              <a:spcAft>
                <a:spcPts val="0"/>
              </a:spcAft>
            </a:pPr>
            <a:endParaRPr lang="es-ES" dirty="0">
              <a:solidFill>
                <a:srgbClr val="000000"/>
              </a:solidFill>
              <a:latin typeface="Perpetua"/>
              <a:ea typeface="Times New Roman"/>
              <a:cs typeface="Times New Roman"/>
            </a:endParaRPr>
          </a:p>
        </p:txBody>
      </p:sp>
      <p:sp>
        <p:nvSpPr>
          <p:cNvPr id="9" name="1 Título"/>
          <p:cNvSpPr>
            <a:spLocks noGrp="1"/>
          </p:cNvSpPr>
          <p:nvPr>
            <p:ph type="title"/>
          </p:nvPr>
        </p:nvSpPr>
        <p:spPr>
          <a:xfrm>
            <a:off x="0" y="1124744"/>
            <a:ext cx="9149720" cy="648072"/>
          </a:xfrm>
          <a:solidFill>
            <a:schemeClr val="accent5"/>
          </a:solidFill>
        </p:spPr>
        <p:txBody>
          <a:bodyPr>
            <a:normAutofit fontScale="90000"/>
          </a:bodyPr>
          <a:lstStyle/>
          <a:p>
            <a:pPr lvl="0"/>
            <a:r>
              <a:rPr lang="ca-ES" sz="2700" b="1" dirty="0">
                <a:solidFill>
                  <a:schemeClr val="bg1"/>
                </a:solidFill>
              </a:rPr>
              <a:t>3</a:t>
            </a:r>
            <a:r>
              <a:rPr lang="ca-ES" sz="2700" b="1" dirty="0" smtClean="0">
                <a:solidFill>
                  <a:schemeClr val="bg1"/>
                </a:solidFill>
              </a:rPr>
              <a:t>.  UTILITAT DE LA INTERVENCIÓ DE LA PROFESSIONAL DEL DRET </a:t>
            </a:r>
            <a:br>
              <a:rPr lang="ca-ES" sz="2700" b="1" dirty="0" smtClean="0">
                <a:solidFill>
                  <a:schemeClr val="bg1"/>
                </a:solidFill>
              </a:rPr>
            </a:br>
            <a:r>
              <a:rPr lang="ca-ES" sz="2700" b="1" dirty="0" smtClean="0">
                <a:solidFill>
                  <a:schemeClr val="bg1"/>
                </a:solidFill>
              </a:rPr>
              <a:t>MÉS ENLLÀ DEL RESULTAT</a:t>
            </a:r>
            <a:endParaRPr lang="ca-ES" sz="2700" dirty="0">
              <a:solidFill>
                <a:schemeClr val="bg1"/>
              </a:solidFill>
            </a:endParaRPr>
          </a:p>
        </p:txBody>
      </p:sp>
      <p:sp>
        <p:nvSpPr>
          <p:cNvPr id="11" name="1 Título"/>
          <p:cNvSpPr txBox="1">
            <a:spLocks/>
          </p:cNvSpPr>
          <p:nvPr/>
        </p:nvSpPr>
        <p:spPr>
          <a:xfrm>
            <a:off x="70066" y="1844824"/>
            <a:ext cx="8966430" cy="43204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ca-ES" sz="2500" b="1" dirty="0" smtClean="0">
                <a:solidFill>
                  <a:schemeClr val="bg1"/>
                </a:solidFill>
              </a:rPr>
              <a:t>3.1. Com gestionar la frustració professional en els casos de VIDO?</a:t>
            </a:r>
            <a:endParaRPr lang="ca-ES" sz="2500" dirty="0">
              <a:solidFill>
                <a:schemeClr val="bg1"/>
              </a:solidFill>
            </a:endParaRPr>
          </a:p>
        </p:txBody>
      </p:sp>
      <p:sp>
        <p:nvSpPr>
          <p:cNvPr id="2" name="1 Elipse"/>
          <p:cNvSpPr/>
          <p:nvPr/>
        </p:nvSpPr>
        <p:spPr>
          <a:xfrm>
            <a:off x="3059832" y="2905894"/>
            <a:ext cx="2664296" cy="220724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ca-ES" sz="1600" b="1" dirty="0" smtClean="0">
                <a:solidFill>
                  <a:schemeClr val="bg1"/>
                </a:solidFill>
              </a:rPr>
              <a:t>He </a:t>
            </a:r>
            <a:r>
              <a:rPr lang="ca-ES" sz="1600" b="1" dirty="0">
                <a:solidFill>
                  <a:schemeClr val="bg1"/>
                </a:solidFill>
              </a:rPr>
              <a:t>abocat unes expectatives sobre la situació poc realistes i no </a:t>
            </a:r>
            <a:r>
              <a:rPr lang="ca-ES" sz="1600" b="1" dirty="0" smtClean="0">
                <a:solidFill>
                  <a:schemeClr val="bg1"/>
                </a:solidFill>
              </a:rPr>
              <a:t>he </a:t>
            </a:r>
            <a:r>
              <a:rPr lang="ca-ES" sz="1600" b="1" dirty="0">
                <a:solidFill>
                  <a:schemeClr val="bg1"/>
                </a:solidFill>
              </a:rPr>
              <a:t>tingut en compte la mirada de </a:t>
            </a:r>
            <a:r>
              <a:rPr lang="ca-ES" sz="1600" b="1" dirty="0" smtClean="0">
                <a:solidFill>
                  <a:schemeClr val="bg1"/>
                </a:solidFill>
              </a:rPr>
              <a:t>l’altre?</a:t>
            </a:r>
            <a:endParaRPr lang="es-ES" sz="1600" b="1" dirty="0">
              <a:solidFill>
                <a:schemeClr val="bg1"/>
              </a:solidFill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235376" y="2420888"/>
            <a:ext cx="7704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b="1" dirty="0" smtClean="0">
                <a:solidFill>
                  <a:schemeClr val="accent5">
                    <a:lumMod val="75000"/>
                  </a:schemeClr>
                </a:solidFill>
              </a:rPr>
              <a:t>ENS HEM DE FER UNES PREGUNTES:</a:t>
            </a:r>
            <a:endParaRPr lang="es-ES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2" name="11 Elipse"/>
          <p:cNvSpPr/>
          <p:nvPr/>
        </p:nvSpPr>
        <p:spPr>
          <a:xfrm>
            <a:off x="299632" y="2905894"/>
            <a:ext cx="2367168" cy="1861006"/>
          </a:xfrm>
          <a:prstGeom prst="ellipse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lvl="0" algn="ctr"/>
            <a:r>
              <a:rPr lang="ca-ES" sz="2000" b="1" dirty="0" smtClean="0">
                <a:solidFill>
                  <a:schemeClr val="bg1"/>
                </a:solidFill>
              </a:rPr>
              <a:t>Què </a:t>
            </a:r>
            <a:r>
              <a:rPr lang="ca-ES" sz="2000" b="1" dirty="0">
                <a:solidFill>
                  <a:schemeClr val="bg1"/>
                </a:solidFill>
              </a:rPr>
              <a:t>és el que </a:t>
            </a:r>
            <a:r>
              <a:rPr lang="ca-ES" sz="2000" b="1" dirty="0" smtClean="0">
                <a:solidFill>
                  <a:schemeClr val="bg1"/>
                </a:solidFill>
              </a:rPr>
              <a:t>m’ha </a:t>
            </a:r>
            <a:r>
              <a:rPr lang="ca-ES" sz="2000" b="1" dirty="0">
                <a:solidFill>
                  <a:schemeClr val="bg1"/>
                </a:solidFill>
              </a:rPr>
              <a:t>generat aquest sentiment? </a:t>
            </a:r>
          </a:p>
        </p:txBody>
      </p:sp>
      <p:sp>
        <p:nvSpPr>
          <p:cNvPr id="14" name="13 Elipse"/>
          <p:cNvSpPr/>
          <p:nvPr/>
        </p:nvSpPr>
        <p:spPr>
          <a:xfrm>
            <a:off x="6003354" y="3256012"/>
            <a:ext cx="3083412" cy="2553474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lvl="0" algn="ctr"/>
            <a:r>
              <a:rPr lang="ca-ES" sz="1600" b="1" dirty="0" smtClean="0">
                <a:solidFill>
                  <a:schemeClr val="bg1"/>
                </a:solidFill>
              </a:rPr>
              <a:t>He </a:t>
            </a:r>
            <a:r>
              <a:rPr lang="ca-ES" sz="1600" b="1" dirty="0">
                <a:solidFill>
                  <a:schemeClr val="bg1"/>
                </a:solidFill>
              </a:rPr>
              <a:t>tingut prou en compte la demanda de la dona</a:t>
            </a:r>
            <a:r>
              <a:rPr lang="ca-ES" sz="1600" b="1" dirty="0" smtClean="0">
                <a:solidFill>
                  <a:schemeClr val="bg1"/>
                </a:solidFill>
              </a:rPr>
              <a:t>, </a:t>
            </a:r>
            <a:r>
              <a:rPr lang="ca-ES" sz="1600" b="1" dirty="0">
                <a:solidFill>
                  <a:schemeClr val="bg1"/>
                </a:solidFill>
              </a:rPr>
              <a:t>o pel contrari </a:t>
            </a:r>
            <a:r>
              <a:rPr lang="ca-ES" sz="1600" b="1" dirty="0" smtClean="0">
                <a:solidFill>
                  <a:schemeClr val="bg1"/>
                </a:solidFill>
              </a:rPr>
              <a:t>he </a:t>
            </a:r>
            <a:r>
              <a:rPr lang="ca-ES" sz="1600" b="1" dirty="0">
                <a:solidFill>
                  <a:schemeClr val="bg1"/>
                </a:solidFill>
              </a:rPr>
              <a:t>pres decisions sense consultar-li, decidint per ella sense implicar-la en el procés jurídic?</a:t>
            </a:r>
            <a:endParaRPr lang="es-ES" sz="1600" b="1" dirty="0">
              <a:solidFill>
                <a:schemeClr val="bg1"/>
              </a:solidFill>
            </a:endParaRPr>
          </a:p>
        </p:txBody>
      </p:sp>
      <p:pic>
        <p:nvPicPr>
          <p:cNvPr id="15" name="14 Imagen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142" b="16848"/>
          <a:stretch/>
        </p:blipFill>
        <p:spPr>
          <a:xfrm>
            <a:off x="808955" y="4766900"/>
            <a:ext cx="1021859" cy="1156350"/>
          </a:xfrm>
          <a:prstGeom prst="rect">
            <a:avLst/>
          </a:prstGeom>
        </p:spPr>
      </p:pic>
      <p:sp>
        <p:nvSpPr>
          <p:cNvPr id="16" name="15 CuadroTexto"/>
          <p:cNvSpPr txBox="1"/>
          <p:nvPr/>
        </p:nvSpPr>
        <p:spPr>
          <a:xfrm>
            <a:off x="3043225" y="4674532"/>
            <a:ext cx="160512" cy="259675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endParaRPr lang="es-ES" dirty="0"/>
          </a:p>
        </p:txBody>
      </p:sp>
      <p:sp>
        <p:nvSpPr>
          <p:cNvPr id="18" name="17 CuadroTexto"/>
          <p:cNvSpPr txBox="1"/>
          <p:nvPr/>
        </p:nvSpPr>
        <p:spPr>
          <a:xfrm>
            <a:off x="2586344" y="4874744"/>
            <a:ext cx="160512" cy="259675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endParaRPr lang="es-ES" dirty="0"/>
          </a:p>
        </p:txBody>
      </p:sp>
      <p:sp>
        <p:nvSpPr>
          <p:cNvPr id="19" name="18 CuadroTexto"/>
          <p:cNvSpPr txBox="1"/>
          <p:nvPr/>
        </p:nvSpPr>
        <p:spPr>
          <a:xfrm>
            <a:off x="2021736" y="5004582"/>
            <a:ext cx="160512" cy="259675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endParaRPr lang="es-ES" dirty="0"/>
          </a:p>
        </p:txBody>
      </p:sp>
      <p:sp>
        <p:nvSpPr>
          <p:cNvPr id="20" name="19 CuadroTexto"/>
          <p:cNvSpPr txBox="1"/>
          <p:nvPr/>
        </p:nvSpPr>
        <p:spPr>
          <a:xfrm>
            <a:off x="5923098" y="5215237"/>
            <a:ext cx="160512" cy="259675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endParaRPr lang="es-ES" dirty="0"/>
          </a:p>
        </p:txBody>
      </p:sp>
      <p:sp>
        <p:nvSpPr>
          <p:cNvPr id="21" name="20 CuadroTexto"/>
          <p:cNvSpPr txBox="1"/>
          <p:nvPr/>
        </p:nvSpPr>
        <p:spPr>
          <a:xfrm>
            <a:off x="5355840" y="5301375"/>
            <a:ext cx="160512" cy="259675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endParaRPr lang="es-ES" dirty="0"/>
          </a:p>
        </p:txBody>
      </p:sp>
      <p:sp>
        <p:nvSpPr>
          <p:cNvPr id="22" name="21 CuadroTexto"/>
          <p:cNvSpPr txBox="1"/>
          <p:nvPr/>
        </p:nvSpPr>
        <p:spPr>
          <a:xfrm>
            <a:off x="4788024" y="5367637"/>
            <a:ext cx="160512" cy="259675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endParaRPr lang="es-ES" dirty="0"/>
          </a:p>
        </p:txBody>
      </p:sp>
      <p:sp>
        <p:nvSpPr>
          <p:cNvPr id="23" name="22 CuadroTexto"/>
          <p:cNvSpPr txBox="1"/>
          <p:nvPr/>
        </p:nvSpPr>
        <p:spPr>
          <a:xfrm>
            <a:off x="808955" y="4804369"/>
            <a:ext cx="160512" cy="259675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623775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141415"/>
            <a:ext cx="945468" cy="592136"/>
          </a:xfrm>
          <a:prstGeom prst="rect">
            <a:avLst/>
          </a:prstGeom>
        </p:spPr>
      </p:pic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632" y="264179"/>
            <a:ext cx="1802360" cy="346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6 CuadroTexto"/>
          <p:cNvSpPr txBox="1"/>
          <p:nvPr/>
        </p:nvSpPr>
        <p:spPr>
          <a:xfrm>
            <a:off x="5720" y="836712"/>
            <a:ext cx="9144000" cy="21544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endParaRPr lang="es-ES" sz="800" dirty="0"/>
          </a:p>
        </p:txBody>
      </p:sp>
      <p:sp>
        <p:nvSpPr>
          <p:cNvPr id="8" name="7 CuadroTexto"/>
          <p:cNvSpPr txBox="1"/>
          <p:nvPr/>
        </p:nvSpPr>
        <p:spPr>
          <a:xfrm>
            <a:off x="0" y="5934670"/>
            <a:ext cx="9144000" cy="92333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es-ES" sz="1200" dirty="0">
                <a:solidFill>
                  <a:schemeClr val="bg1"/>
                </a:solidFill>
              </a:rPr>
              <a:t>FORMACIÓ IL·LUSTRE COL.LEGI D’ADVOCATS/ADES DE </a:t>
            </a:r>
            <a:r>
              <a:rPr lang="es-ES" sz="1200" dirty="0" smtClean="0">
                <a:solidFill>
                  <a:schemeClr val="bg1"/>
                </a:solidFill>
              </a:rPr>
              <a:t>BARCELONA</a:t>
            </a:r>
          </a:p>
          <a:p>
            <a:pPr algn="ctr">
              <a:spcAft>
                <a:spcPts val="0"/>
              </a:spcAft>
            </a:pPr>
            <a:r>
              <a:rPr lang="ca-ES" sz="1200" dirty="0">
                <a:solidFill>
                  <a:schemeClr val="bg1"/>
                </a:solidFill>
                <a:latin typeface="Perpetua"/>
                <a:ea typeface="Times New Roman"/>
                <a:cs typeface="Times New Roman"/>
              </a:rPr>
              <a:t>23 de novembre de 2012</a:t>
            </a:r>
          </a:p>
          <a:p>
            <a:pPr algn="ctr">
              <a:spcAft>
                <a:spcPts val="0"/>
              </a:spcAft>
            </a:pPr>
            <a:r>
              <a:rPr lang="ca-ES" sz="1200" dirty="0">
                <a:solidFill>
                  <a:schemeClr val="bg1"/>
                </a:solidFill>
                <a:latin typeface="Perpetua"/>
                <a:ea typeface="Times New Roman"/>
                <a:cs typeface="Times New Roman"/>
              </a:rPr>
              <a:t>Gemma Altell i Marta Álvarez</a:t>
            </a:r>
          </a:p>
          <a:p>
            <a:pPr algn="ctr">
              <a:spcAft>
                <a:spcPts val="0"/>
              </a:spcAft>
            </a:pPr>
            <a:endParaRPr lang="es-ES" dirty="0">
              <a:solidFill>
                <a:srgbClr val="000000"/>
              </a:solidFill>
              <a:latin typeface="Perpetua"/>
              <a:ea typeface="Times New Roman"/>
              <a:cs typeface="Times New Roman"/>
            </a:endParaRPr>
          </a:p>
        </p:txBody>
      </p:sp>
      <p:sp>
        <p:nvSpPr>
          <p:cNvPr id="13" name="12 Rectángulo"/>
          <p:cNvSpPr/>
          <p:nvPr/>
        </p:nvSpPr>
        <p:spPr>
          <a:xfrm>
            <a:off x="362132" y="2420888"/>
            <a:ext cx="8527988" cy="877163"/>
          </a:xfrm>
          <a:prstGeom prst="rect">
            <a:avLst/>
          </a:prstGeom>
          <a:ln w="28575">
            <a:solidFill>
              <a:schemeClr val="accent5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ca-ES" sz="1700" dirty="0" smtClean="0"/>
              <a:t>Hem </a:t>
            </a:r>
            <a:r>
              <a:rPr lang="ca-ES" sz="1700" dirty="0"/>
              <a:t>de poder ser capaces de fer </a:t>
            </a:r>
            <a:r>
              <a:rPr lang="ca-ES" sz="1700" dirty="0" smtClean="0"/>
              <a:t>una </a:t>
            </a:r>
            <a:r>
              <a:rPr lang="ca-ES" sz="1700" dirty="0"/>
              <a:t>anàlisi dels fets des dels aspectes positius del </a:t>
            </a:r>
            <a:r>
              <a:rPr lang="ca-ES" sz="1700" dirty="0" smtClean="0"/>
              <a:t>procés:</a:t>
            </a:r>
          </a:p>
          <a:p>
            <a:pPr algn="just"/>
            <a:r>
              <a:rPr lang="ca-ES" sz="1700" dirty="0" smtClean="0"/>
              <a:t>Què </a:t>
            </a:r>
            <a:r>
              <a:rPr lang="ca-ES" sz="1700" dirty="0"/>
              <a:t>ha passat de </a:t>
            </a:r>
            <a:r>
              <a:rPr lang="ca-ES" sz="1700" dirty="0" smtClean="0"/>
              <a:t>positiu en </a:t>
            </a:r>
            <a:r>
              <a:rPr lang="ca-ES" sz="1700" dirty="0"/>
              <a:t>aquesta </a:t>
            </a:r>
            <a:r>
              <a:rPr lang="ca-ES" sz="1700" dirty="0" smtClean="0"/>
              <a:t>relació? </a:t>
            </a:r>
            <a:r>
              <a:rPr lang="ca-ES" sz="1700" dirty="0"/>
              <a:t>La dona ha conegut millor el sistema? Té més informació</a:t>
            </a:r>
            <a:r>
              <a:rPr lang="ca-ES" sz="1700" dirty="0" smtClean="0"/>
              <a:t>? Sabrà </a:t>
            </a:r>
            <a:r>
              <a:rPr lang="ca-ES" sz="1700" dirty="0"/>
              <a:t>com demanar ajut de forma més eficaç</a:t>
            </a:r>
            <a:r>
              <a:rPr lang="ca-ES" sz="1700" dirty="0" smtClean="0"/>
              <a:t>?</a:t>
            </a:r>
            <a:endParaRPr lang="es-ES" sz="1700" dirty="0"/>
          </a:p>
        </p:txBody>
      </p:sp>
      <p:sp>
        <p:nvSpPr>
          <p:cNvPr id="14" name="1 Título"/>
          <p:cNvSpPr txBox="1">
            <a:spLocks/>
          </p:cNvSpPr>
          <p:nvPr/>
        </p:nvSpPr>
        <p:spPr>
          <a:xfrm>
            <a:off x="2339752" y="157487"/>
            <a:ext cx="5256584" cy="57606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a-ES" sz="1500" b="1" dirty="0">
                <a:solidFill>
                  <a:schemeClr val="bg1"/>
                </a:solidFill>
              </a:rPr>
              <a:t>3</a:t>
            </a:r>
            <a:r>
              <a:rPr lang="ca-ES" sz="1500" b="1" dirty="0" smtClean="0">
                <a:solidFill>
                  <a:schemeClr val="bg1"/>
                </a:solidFill>
              </a:rPr>
              <a:t>. Utilitat de la intervenció de la professional del dret més enllà del resultat.</a:t>
            </a:r>
            <a:endParaRPr lang="ca-ES" sz="1500" dirty="0">
              <a:solidFill>
                <a:schemeClr val="bg1"/>
              </a:solidFill>
            </a:endParaRPr>
          </a:p>
        </p:txBody>
      </p:sp>
      <p:sp>
        <p:nvSpPr>
          <p:cNvPr id="15" name="1 Título"/>
          <p:cNvSpPr txBox="1">
            <a:spLocks/>
          </p:cNvSpPr>
          <p:nvPr/>
        </p:nvSpPr>
        <p:spPr>
          <a:xfrm>
            <a:off x="88785" y="1124744"/>
            <a:ext cx="8966430" cy="43204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ca-ES" sz="2500" b="1" dirty="0" smtClean="0">
                <a:solidFill>
                  <a:schemeClr val="bg1"/>
                </a:solidFill>
              </a:rPr>
              <a:t>3.1. Com gestionar la frustració professional en els casos de VIDO?</a:t>
            </a:r>
            <a:endParaRPr lang="ca-ES" sz="2500" dirty="0">
              <a:solidFill>
                <a:schemeClr val="bg1"/>
              </a:solidFill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337445" y="1724496"/>
            <a:ext cx="40046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ca-ES" b="1" dirty="0" smtClean="0">
                <a:solidFill>
                  <a:schemeClr val="accent5">
                    <a:lumMod val="75000"/>
                  </a:schemeClr>
                </a:solidFill>
              </a:rPr>
              <a:t>EXERCICI DE REFLEXIÓ:</a:t>
            </a:r>
            <a:endParaRPr lang="es-ES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6" name="15 Rectángulo"/>
          <p:cNvSpPr/>
          <p:nvPr/>
        </p:nvSpPr>
        <p:spPr>
          <a:xfrm>
            <a:off x="362132" y="4653136"/>
            <a:ext cx="8512944" cy="877163"/>
          </a:xfrm>
          <a:prstGeom prst="rect">
            <a:avLst/>
          </a:prstGeom>
          <a:ln w="28575">
            <a:solidFill>
              <a:schemeClr val="accent5"/>
            </a:solidFill>
          </a:ln>
        </p:spPr>
        <p:txBody>
          <a:bodyPr wrap="square">
            <a:spAutoFit/>
          </a:bodyPr>
          <a:lstStyle/>
          <a:p>
            <a:pPr lvl="0" algn="just"/>
            <a:r>
              <a:rPr lang="ca-ES" sz="1700" dirty="0">
                <a:solidFill>
                  <a:prstClr val="black"/>
                </a:solidFill>
              </a:rPr>
              <a:t>Primer de tot pensar que, com a advocades, només </a:t>
            </a:r>
            <a:r>
              <a:rPr lang="ca-ES" sz="1700" dirty="0" smtClean="0">
                <a:solidFill>
                  <a:prstClr val="black"/>
                </a:solidFill>
              </a:rPr>
              <a:t>veiem </a:t>
            </a:r>
            <a:r>
              <a:rPr lang="ca-ES" sz="1700" dirty="0">
                <a:solidFill>
                  <a:prstClr val="black"/>
                </a:solidFill>
              </a:rPr>
              <a:t>una  part de la història de les dones. És habitual que dones que pateixen violència masclista facin processos de decisió no lineals fent passes endavant i endarrere.</a:t>
            </a:r>
          </a:p>
        </p:txBody>
      </p:sp>
      <p:sp>
        <p:nvSpPr>
          <p:cNvPr id="17" name="16 Rectángulo"/>
          <p:cNvSpPr/>
          <p:nvPr/>
        </p:nvSpPr>
        <p:spPr>
          <a:xfrm>
            <a:off x="347088" y="3501008"/>
            <a:ext cx="8527988" cy="877163"/>
          </a:xfrm>
          <a:prstGeom prst="rect">
            <a:avLst/>
          </a:prstGeom>
          <a:ln w="28575">
            <a:solidFill>
              <a:schemeClr val="accent5"/>
            </a:solidFill>
          </a:ln>
        </p:spPr>
        <p:txBody>
          <a:bodyPr wrap="square">
            <a:spAutoFit/>
          </a:bodyPr>
          <a:lstStyle/>
          <a:p>
            <a:pPr lvl="0" algn="just"/>
            <a:r>
              <a:rPr lang="ca-ES" sz="1700" dirty="0">
                <a:solidFill>
                  <a:prstClr val="black"/>
                </a:solidFill>
              </a:rPr>
              <a:t>Si hem aconseguit establir un bon vincle de confiança amb la dona, segurament en el moment en què la dona tingui la decisió més madurada tornarà a demanar la intervenció de l’advocat/</a:t>
            </a:r>
            <a:r>
              <a:rPr lang="ca-ES" sz="1700" dirty="0" err="1">
                <a:solidFill>
                  <a:prstClr val="black"/>
                </a:solidFill>
              </a:rPr>
              <a:t>ada</a:t>
            </a:r>
            <a:r>
              <a:rPr lang="ca-ES" sz="1700" dirty="0">
                <a:solidFill>
                  <a:prstClr val="black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4231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141415"/>
            <a:ext cx="945468" cy="592136"/>
          </a:xfrm>
          <a:prstGeom prst="rect">
            <a:avLst/>
          </a:prstGeom>
        </p:spPr>
      </p:pic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632" y="264179"/>
            <a:ext cx="1802360" cy="346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5 CuadroTexto"/>
          <p:cNvSpPr txBox="1"/>
          <p:nvPr/>
        </p:nvSpPr>
        <p:spPr>
          <a:xfrm>
            <a:off x="5720" y="836712"/>
            <a:ext cx="9144000" cy="21544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endParaRPr lang="es-ES" sz="800" dirty="0"/>
          </a:p>
        </p:txBody>
      </p:sp>
      <p:sp>
        <p:nvSpPr>
          <p:cNvPr id="7" name="6 CuadroTexto"/>
          <p:cNvSpPr txBox="1"/>
          <p:nvPr/>
        </p:nvSpPr>
        <p:spPr>
          <a:xfrm>
            <a:off x="0" y="5934670"/>
            <a:ext cx="9144000" cy="92333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es-ES" sz="1200" dirty="0">
                <a:solidFill>
                  <a:schemeClr val="bg1"/>
                </a:solidFill>
              </a:rPr>
              <a:t>FORMACIÓ IL·LUSTRE COL.LEGI D’ADVOCATS/ADES DE </a:t>
            </a:r>
            <a:r>
              <a:rPr lang="es-ES" sz="1200" dirty="0" smtClean="0">
                <a:solidFill>
                  <a:schemeClr val="bg1"/>
                </a:solidFill>
              </a:rPr>
              <a:t>BARCELONA</a:t>
            </a:r>
          </a:p>
          <a:p>
            <a:pPr algn="ctr">
              <a:spcAft>
                <a:spcPts val="0"/>
              </a:spcAft>
            </a:pPr>
            <a:r>
              <a:rPr lang="ca-ES" sz="1200" dirty="0">
                <a:solidFill>
                  <a:schemeClr val="bg1"/>
                </a:solidFill>
                <a:latin typeface="Perpetua"/>
                <a:ea typeface="Times New Roman"/>
                <a:cs typeface="Times New Roman"/>
              </a:rPr>
              <a:t>23 de novembre de 2012</a:t>
            </a:r>
          </a:p>
          <a:p>
            <a:pPr algn="ctr">
              <a:spcAft>
                <a:spcPts val="0"/>
              </a:spcAft>
            </a:pPr>
            <a:r>
              <a:rPr lang="ca-ES" sz="1200" dirty="0">
                <a:solidFill>
                  <a:schemeClr val="bg1"/>
                </a:solidFill>
                <a:latin typeface="Perpetua"/>
                <a:ea typeface="Times New Roman"/>
                <a:cs typeface="Times New Roman"/>
              </a:rPr>
              <a:t>Gemma Altell i Marta Álvarez</a:t>
            </a:r>
          </a:p>
          <a:p>
            <a:pPr algn="ctr">
              <a:spcAft>
                <a:spcPts val="0"/>
              </a:spcAft>
            </a:pPr>
            <a:endParaRPr lang="es-ES" dirty="0">
              <a:solidFill>
                <a:srgbClr val="000000"/>
              </a:solidFill>
              <a:latin typeface="Perpetua"/>
              <a:ea typeface="Times New Roman"/>
              <a:cs typeface="Times New Roman"/>
            </a:endParaRPr>
          </a:p>
        </p:txBody>
      </p:sp>
      <p:sp>
        <p:nvSpPr>
          <p:cNvPr id="13" name="1 Título"/>
          <p:cNvSpPr>
            <a:spLocks noGrp="1"/>
          </p:cNvSpPr>
          <p:nvPr>
            <p:ph type="title"/>
          </p:nvPr>
        </p:nvSpPr>
        <p:spPr>
          <a:xfrm>
            <a:off x="0" y="1124744"/>
            <a:ext cx="9149720" cy="648072"/>
          </a:xfrm>
          <a:solidFill>
            <a:schemeClr val="accent5"/>
          </a:solidFill>
        </p:spPr>
        <p:txBody>
          <a:bodyPr>
            <a:normAutofit/>
          </a:bodyPr>
          <a:lstStyle/>
          <a:p>
            <a:pPr lvl="0"/>
            <a:r>
              <a:rPr lang="ca-ES" sz="2700" b="1" dirty="0" smtClean="0">
                <a:solidFill>
                  <a:schemeClr val="bg1"/>
                </a:solidFill>
              </a:rPr>
              <a:t>4.  RECURSOS I CIRCUIT D’ATENCIÓ EN VIOLÈNCIA MASCLISTA</a:t>
            </a:r>
            <a:endParaRPr lang="ca-ES" sz="2700" dirty="0">
              <a:solidFill>
                <a:schemeClr val="bg1"/>
              </a:solidFill>
            </a:endParaRPr>
          </a:p>
        </p:txBody>
      </p:sp>
      <p:sp>
        <p:nvSpPr>
          <p:cNvPr id="14" name="1 Título"/>
          <p:cNvSpPr txBox="1">
            <a:spLocks/>
          </p:cNvSpPr>
          <p:nvPr/>
        </p:nvSpPr>
        <p:spPr>
          <a:xfrm>
            <a:off x="88785" y="1844824"/>
            <a:ext cx="8966430" cy="43204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ca-ES" sz="2500" b="1" dirty="0" smtClean="0">
                <a:solidFill>
                  <a:schemeClr val="bg1"/>
                </a:solidFill>
              </a:rPr>
              <a:t>4.1. Indicadors de risc de violència masclista: RVD-BCN</a:t>
            </a:r>
            <a:endParaRPr lang="ca-ES" sz="2500" dirty="0">
              <a:solidFill>
                <a:schemeClr val="bg1"/>
              </a:solidFill>
            </a:endParaRPr>
          </a:p>
        </p:txBody>
      </p:sp>
      <p:sp>
        <p:nvSpPr>
          <p:cNvPr id="15" name="14 Rectángulo"/>
          <p:cNvSpPr/>
          <p:nvPr/>
        </p:nvSpPr>
        <p:spPr>
          <a:xfrm>
            <a:off x="426858" y="2564904"/>
            <a:ext cx="6161366" cy="163121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accent1"/>
            </a:solidFill>
            <a:prstDash val="lgDash"/>
          </a:ln>
        </p:spPr>
        <p:txBody>
          <a:bodyPr wrap="square">
            <a:spAutoFit/>
          </a:bodyPr>
          <a:lstStyle/>
          <a:p>
            <a:pPr algn="just"/>
            <a:r>
              <a:rPr lang="ca-ES" sz="2000" b="1" dirty="0"/>
              <a:t>El RVD-BCN és una eina que ajuda els i les professionals que atenen dones que viuen situacions de violència masclista a valorar el risc que, a curt termini, es produeixin actes violents greus per part de la  parella o  </a:t>
            </a:r>
            <a:r>
              <a:rPr lang="ca-ES" sz="2000" b="1" dirty="0" err="1"/>
              <a:t>exparella</a:t>
            </a:r>
            <a:r>
              <a:rPr lang="ca-ES" sz="2000" b="1" dirty="0"/>
              <a:t>.</a:t>
            </a:r>
            <a:endParaRPr lang="es-ES" sz="2000" dirty="0"/>
          </a:p>
        </p:txBody>
      </p:sp>
      <p:sp>
        <p:nvSpPr>
          <p:cNvPr id="16" name="15 Rectángulo"/>
          <p:cNvSpPr/>
          <p:nvPr/>
        </p:nvSpPr>
        <p:spPr>
          <a:xfrm>
            <a:off x="426858" y="4509120"/>
            <a:ext cx="6253881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ca-ES" sz="1500" dirty="0"/>
              <a:t>És un instrument </a:t>
            </a:r>
            <a:r>
              <a:rPr lang="ca-ES" sz="1500" b="1" dirty="0"/>
              <a:t>NO </a:t>
            </a:r>
            <a:r>
              <a:rPr lang="ca-ES" sz="1500" b="1" dirty="0" err="1"/>
              <a:t>autoadministrable</a:t>
            </a:r>
            <a:r>
              <a:rPr lang="ca-ES" sz="1500" dirty="0" smtClean="0"/>
              <a:t>, és </a:t>
            </a:r>
            <a:r>
              <a:rPr lang="ca-ES" sz="1500" dirty="0"/>
              <a:t>a dir, el o la professional, un cop ha recollit informació de la dona, pot omplir l’instrument per tal de poder tenir una valoració de grau de risc de la dona. Consta de 16 ítems i la contesta és sí/no/ es desconeix. Al sumar els resultats </a:t>
            </a:r>
            <a:r>
              <a:rPr lang="ca-ES" sz="1500" dirty="0" smtClean="0"/>
              <a:t>dóna </a:t>
            </a:r>
            <a:r>
              <a:rPr lang="ca-ES" sz="1500" dirty="0"/>
              <a:t>un indicador de grau de risc, baix, mig o alt</a:t>
            </a:r>
            <a:r>
              <a:rPr lang="ca-ES" sz="1500" dirty="0" smtClean="0"/>
              <a:t>.</a:t>
            </a:r>
          </a:p>
        </p:txBody>
      </p:sp>
      <p:pic>
        <p:nvPicPr>
          <p:cNvPr id="7170" name="Picture 2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2636912"/>
            <a:ext cx="2032303" cy="28268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49120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141415"/>
            <a:ext cx="945468" cy="592136"/>
          </a:xfrm>
          <a:prstGeom prst="rect">
            <a:avLst/>
          </a:prstGeom>
        </p:spPr>
      </p:pic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632" y="264179"/>
            <a:ext cx="1802360" cy="346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5 CuadroTexto"/>
          <p:cNvSpPr txBox="1"/>
          <p:nvPr/>
        </p:nvSpPr>
        <p:spPr>
          <a:xfrm>
            <a:off x="5720" y="836712"/>
            <a:ext cx="9144000" cy="21544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endParaRPr lang="es-ES" sz="800" dirty="0"/>
          </a:p>
        </p:txBody>
      </p:sp>
      <p:sp>
        <p:nvSpPr>
          <p:cNvPr id="7" name="6 CuadroTexto"/>
          <p:cNvSpPr txBox="1"/>
          <p:nvPr/>
        </p:nvSpPr>
        <p:spPr>
          <a:xfrm>
            <a:off x="0" y="5934670"/>
            <a:ext cx="9144000" cy="92333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es-ES" sz="1200" dirty="0">
                <a:solidFill>
                  <a:schemeClr val="bg1"/>
                </a:solidFill>
              </a:rPr>
              <a:t>FORMACIÓ IL·LUSTRE COL.LEGI D’ADVOCATS/ADES DE </a:t>
            </a:r>
            <a:r>
              <a:rPr lang="es-ES" sz="1200" dirty="0" smtClean="0">
                <a:solidFill>
                  <a:schemeClr val="bg1"/>
                </a:solidFill>
              </a:rPr>
              <a:t>BARCELONA</a:t>
            </a:r>
          </a:p>
          <a:p>
            <a:pPr algn="ctr">
              <a:spcAft>
                <a:spcPts val="0"/>
              </a:spcAft>
            </a:pPr>
            <a:r>
              <a:rPr lang="ca-ES" sz="1200" dirty="0">
                <a:solidFill>
                  <a:schemeClr val="bg1"/>
                </a:solidFill>
                <a:latin typeface="Perpetua"/>
                <a:ea typeface="Times New Roman"/>
                <a:cs typeface="Times New Roman"/>
              </a:rPr>
              <a:t>23 de novembre de 2012</a:t>
            </a:r>
          </a:p>
          <a:p>
            <a:pPr algn="ctr">
              <a:spcAft>
                <a:spcPts val="0"/>
              </a:spcAft>
            </a:pPr>
            <a:r>
              <a:rPr lang="ca-ES" sz="1200" dirty="0">
                <a:solidFill>
                  <a:schemeClr val="bg1"/>
                </a:solidFill>
                <a:latin typeface="Perpetua"/>
                <a:ea typeface="Times New Roman"/>
                <a:cs typeface="Times New Roman"/>
              </a:rPr>
              <a:t>Gemma Altell i Marta Álvarez</a:t>
            </a:r>
          </a:p>
          <a:p>
            <a:pPr algn="ctr">
              <a:spcAft>
                <a:spcPts val="0"/>
              </a:spcAft>
            </a:pPr>
            <a:endParaRPr lang="es-ES" dirty="0">
              <a:solidFill>
                <a:srgbClr val="000000"/>
              </a:solidFill>
              <a:latin typeface="Perpetua"/>
              <a:ea typeface="Times New Roman"/>
              <a:cs typeface="Times New Roman"/>
            </a:endParaRPr>
          </a:p>
        </p:txBody>
      </p:sp>
      <p:pic>
        <p:nvPicPr>
          <p:cNvPr id="20488" name="Picture 8" descr="http://www.jeanscream.com/blog/wp-content/uploads/2010/05/jc-blog-touch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1992" y="1628800"/>
            <a:ext cx="4992553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141415"/>
            <a:ext cx="945468" cy="592136"/>
          </a:xfrm>
          <a:prstGeom prst="rect">
            <a:avLst/>
          </a:prstGeom>
        </p:spPr>
      </p:pic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632" y="264179"/>
            <a:ext cx="1802360" cy="346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5 CuadroTexto"/>
          <p:cNvSpPr txBox="1"/>
          <p:nvPr/>
        </p:nvSpPr>
        <p:spPr>
          <a:xfrm>
            <a:off x="5720" y="836712"/>
            <a:ext cx="9144000" cy="21544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endParaRPr lang="es-ES" sz="800" dirty="0"/>
          </a:p>
        </p:txBody>
      </p:sp>
      <p:sp>
        <p:nvSpPr>
          <p:cNvPr id="7" name="6 CuadroTexto"/>
          <p:cNvSpPr txBox="1"/>
          <p:nvPr/>
        </p:nvSpPr>
        <p:spPr>
          <a:xfrm>
            <a:off x="0" y="5934670"/>
            <a:ext cx="9144000" cy="92333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es-ES" sz="1200" dirty="0">
                <a:solidFill>
                  <a:schemeClr val="bg1"/>
                </a:solidFill>
              </a:rPr>
              <a:t>FORMACIÓ IL·LUSTRE COL.LEGI D’ADVOCATS/ADES DE </a:t>
            </a:r>
            <a:r>
              <a:rPr lang="es-ES" sz="1200" dirty="0" smtClean="0">
                <a:solidFill>
                  <a:schemeClr val="bg1"/>
                </a:solidFill>
              </a:rPr>
              <a:t>BARCELONA</a:t>
            </a:r>
          </a:p>
          <a:p>
            <a:pPr algn="ctr">
              <a:spcAft>
                <a:spcPts val="0"/>
              </a:spcAft>
            </a:pPr>
            <a:r>
              <a:rPr lang="ca-ES" sz="1200" dirty="0">
                <a:solidFill>
                  <a:schemeClr val="bg1"/>
                </a:solidFill>
                <a:latin typeface="Perpetua"/>
                <a:ea typeface="Times New Roman"/>
                <a:cs typeface="Times New Roman"/>
              </a:rPr>
              <a:t>23 de novembre de 2012</a:t>
            </a:r>
          </a:p>
          <a:p>
            <a:pPr algn="ctr">
              <a:spcAft>
                <a:spcPts val="0"/>
              </a:spcAft>
            </a:pPr>
            <a:r>
              <a:rPr lang="ca-ES" sz="1200" dirty="0">
                <a:solidFill>
                  <a:schemeClr val="bg1"/>
                </a:solidFill>
                <a:latin typeface="Perpetua"/>
                <a:ea typeface="Times New Roman"/>
                <a:cs typeface="Times New Roman"/>
              </a:rPr>
              <a:t>Gemma Altell i Marta Álvarez</a:t>
            </a:r>
          </a:p>
          <a:p>
            <a:pPr algn="ctr">
              <a:spcAft>
                <a:spcPts val="0"/>
              </a:spcAft>
            </a:pPr>
            <a:endParaRPr lang="es-ES" dirty="0">
              <a:solidFill>
                <a:srgbClr val="000000"/>
              </a:solidFill>
              <a:latin typeface="Perpetua"/>
              <a:ea typeface="Times New Roman"/>
              <a:cs typeface="Times New Roman"/>
            </a:endParaRPr>
          </a:p>
        </p:txBody>
      </p:sp>
      <p:sp>
        <p:nvSpPr>
          <p:cNvPr id="11" name="1 Título"/>
          <p:cNvSpPr txBox="1">
            <a:spLocks/>
          </p:cNvSpPr>
          <p:nvPr/>
        </p:nvSpPr>
        <p:spPr>
          <a:xfrm>
            <a:off x="2339752" y="157487"/>
            <a:ext cx="5256584" cy="57606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a-ES" sz="1500" b="1" dirty="0" smtClean="0">
                <a:solidFill>
                  <a:schemeClr val="bg1"/>
                </a:solidFill>
              </a:rPr>
              <a:t>4. Recursos i circuit d’atenció en violència masclista.</a:t>
            </a:r>
            <a:endParaRPr lang="ca-ES" sz="1500" dirty="0">
              <a:solidFill>
                <a:schemeClr val="bg1"/>
              </a:solidFill>
            </a:endParaRPr>
          </a:p>
        </p:txBody>
      </p:sp>
      <p:sp>
        <p:nvSpPr>
          <p:cNvPr id="13" name="1 Título"/>
          <p:cNvSpPr txBox="1">
            <a:spLocks/>
          </p:cNvSpPr>
          <p:nvPr/>
        </p:nvSpPr>
        <p:spPr>
          <a:xfrm>
            <a:off x="81220" y="1124744"/>
            <a:ext cx="8966430" cy="43204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ca-ES" sz="2500" b="1" dirty="0" smtClean="0">
                <a:solidFill>
                  <a:schemeClr val="bg1"/>
                </a:solidFill>
              </a:rPr>
              <a:t>4.1. Indicadors de risc de violència masclista: RVD-BCN</a:t>
            </a:r>
            <a:endParaRPr lang="ca-ES" sz="2500" dirty="0">
              <a:solidFill>
                <a:schemeClr val="bg1"/>
              </a:solidFill>
            </a:endParaRPr>
          </a:p>
        </p:txBody>
      </p:sp>
      <p:sp>
        <p:nvSpPr>
          <p:cNvPr id="14" name="13 Rectángulo"/>
          <p:cNvSpPr/>
          <p:nvPr/>
        </p:nvSpPr>
        <p:spPr>
          <a:xfrm>
            <a:off x="337444" y="1628800"/>
            <a:ext cx="40046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ca-ES" b="1" dirty="0" smtClean="0">
                <a:solidFill>
                  <a:schemeClr val="accent5">
                    <a:lumMod val="75000"/>
                  </a:schemeClr>
                </a:solidFill>
              </a:rPr>
              <a:t>PASSACIÓ RVD-BCN:</a:t>
            </a:r>
            <a:endParaRPr lang="es-ES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grpSp>
        <p:nvGrpSpPr>
          <p:cNvPr id="15" name="14 Grupo"/>
          <p:cNvGrpSpPr>
            <a:grpSpLocks/>
          </p:cNvGrpSpPr>
          <p:nvPr/>
        </p:nvGrpSpPr>
        <p:grpSpPr bwMode="auto">
          <a:xfrm>
            <a:off x="1691680" y="2093829"/>
            <a:ext cx="6048672" cy="3592596"/>
            <a:chOff x="2040" y="1377"/>
            <a:chExt cx="7320" cy="5055"/>
          </a:xfrm>
        </p:grpSpPr>
        <p:sp>
          <p:nvSpPr>
            <p:cNvPr id="16" name="AutoShape 19"/>
            <p:cNvSpPr>
              <a:spLocks noChangeArrowheads="1"/>
            </p:cNvSpPr>
            <p:nvPr/>
          </p:nvSpPr>
          <p:spPr bwMode="auto">
            <a:xfrm>
              <a:off x="2970" y="1377"/>
              <a:ext cx="4830" cy="645"/>
            </a:xfrm>
            <a:prstGeom prst="roundRect">
              <a:avLst>
                <a:gd name="adj" fmla="val 16667"/>
              </a:avLst>
            </a:prstGeom>
            <a:solidFill>
              <a:schemeClr val="accent6">
                <a:lumMod val="75000"/>
              </a:schemeClr>
            </a:solidFill>
            <a:ln>
              <a:noFill/>
            </a:ln>
            <a:effectLst>
              <a:outerShdw dist="28398" dir="3806097" algn="ctr" rotWithShape="0">
                <a:schemeClr val="accent4">
                  <a:lumMod val="50000"/>
                  <a:lumOff val="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s-ES" sz="1100" dirty="0">
                  <a:effectLst/>
                  <a:latin typeface="Calibri"/>
                  <a:ea typeface="Calibri"/>
                  <a:cs typeface="Times New Roman"/>
                </a:rPr>
                <a:t>	</a:t>
              </a:r>
              <a:r>
                <a:rPr lang="es-ES" sz="1800" b="1" dirty="0">
                  <a:solidFill>
                    <a:schemeClr val="bg1"/>
                  </a:solidFill>
                  <a:effectLst/>
                  <a:latin typeface="Calibri"/>
                  <a:ea typeface="Calibri"/>
                  <a:cs typeface="Times New Roman"/>
                </a:rPr>
                <a:t>PASSACIÓ RVD-BCN</a:t>
              </a:r>
              <a:endParaRPr lang="es-ES" sz="1100" b="1" dirty="0">
                <a:solidFill>
                  <a:schemeClr val="bg1"/>
                </a:solidFill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17" name="Oval 20"/>
            <p:cNvSpPr>
              <a:spLocks noChangeArrowheads="1"/>
            </p:cNvSpPr>
            <p:nvPr/>
          </p:nvSpPr>
          <p:spPr bwMode="auto">
            <a:xfrm>
              <a:off x="2040" y="2997"/>
              <a:ext cx="1815" cy="1545"/>
            </a:xfrm>
            <a:prstGeom prst="ellipse">
              <a:avLst/>
            </a:prstGeom>
            <a:gradFill rotWithShape="0">
              <a:gsLst>
                <a:gs pos="0">
                  <a:schemeClr val="accent2">
                    <a:lumMod val="100000"/>
                    <a:lumOff val="0"/>
                  </a:schemeClr>
                </a:gs>
                <a:gs pos="100000">
                  <a:schemeClr val="accent2">
                    <a:lumMod val="74000"/>
                    <a:lumOff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>
              <a:outerShdw dist="28398" dir="3806097" algn="ctr" rotWithShape="0">
                <a:schemeClr val="accent2">
                  <a:lumMod val="50000"/>
                  <a:lumOff val="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s-ES" sz="1100" dirty="0">
                  <a:effectLst/>
                  <a:latin typeface="Calibri"/>
                  <a:ea typeface="Calibri"/>
                  <a:cs typeface="Times New Roman"/>
                </a:rPr>
                <a:t> </a:t>
              </a:r>
              <a:r>
                <a:rPr lang="es-ES" sz="1500" b="1" dirty="0" smtClean="0">
                  <a:solidFill>
                    <a:schemeClr val="bg1"/>
                  </a:solidFill>
                  <a:effectLst/>
                  <a:latin typeface="Calibri"/>
                  <a:ea typeface="Calibri"/>
                  <a:cs typeface="Times New Roman"/>
                </a:rPr>
                <a:t>RISC    </a:t>
              </a:r>
              <a:r>
                <a:rPr lang="es-ES" sz="1500" b="1" dirty="0">
                  <a:solidFill>
                    <a:schemeClr val="bg1"/>
                  </a:solidFill>
                  <a:effectLst/>
                  <a:latin typeface="Calibri"/>
                  <a:ea typeface="Calibri"/>
                  <a:cs typeface="Times New Roman"/>
                </a:rPr>
                <a:t>BAIX</a:t>
              </a:r>
            </a:p>
          </p:txBody>
        </p:sp>
        <p:sp>
          <p:nvSpPr>
            <p:cNvPr id="18" name="Oval 21"/>
            <p:cNvSpPr>
              <a:spLocks noChangeArrowheads="1"/>
            </p:cNvSpPr>
            <p:nvPr/>
          </p:nvSpPr>
          <p:spPr bwMode="auto">
            <a:xfrm>
              <a:off x="4365" y="2997"/>
              <a:ext cx="1995" cy="1650"/>
            </a:xfrm>
            <a:prstGeom prst="ellipse">
              <a:avLst/>
            </a:prstGeom>
            <a:gradFill rotWithShape="0">
              <a:gsLst>
                <a:gs pos="0">
                  <a:schemeClr val="accent3">
                    <a:lumMod val="100000"/>
                    <a:lumOff val="0"/>
                  </a:schemeClr>
                </a:gs>
                <a:gs pos="100000">
                  <a:schemeClr val="accent3">
                    <a:lumMod val="74000"/>
                    <a:lumOff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>
              <a:outerShdw dist="28398" dir="3806097" algn="ctr" rotWithShape="0">
                <a:schemeClr val="accent3">
                  <a:lumMod val="50000"/>
                  <a:lumOff val="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s-ES" sz="1100" dirty="0">
                  <a:effectLst/>
                  <a:latin typeface="Calibri"/>
                  <a:ea typeface="Calibri"/>
                  <a:cs typeface="Times New Roman"/>
                </a:rPr>
                <a:t> </a:t>
              </a:r>
            </a:p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s-ES" sz="1500" b="1" dirty="0">
                  <a:solidFill>
                    <a:schemeClr val="bg1"/>
                  </a:solidFill>
                  <a:effectLst/>
                  <a:latin typeface="Calibri"/>
                  <a:ea typeface="Calibri"/>
                  <a:cs typeface="Times New Roman"/>
                </a:rPr>
                <a:t>RISC  MIG</a:t>
              </a:r>
            </a:p>
          </p:txBody>
        </p:sp>
        <p:sp>
          <p:nvSpPr>
            <p:cNvPr id="19" name="Oval 22"/>
            <p:cNvSpPr>
              <a:spLocks noChangeArrowheads="1"/>
            </p:cNvSpPr>
            <p:nvPr/>
          </p:nvSpPr>
          <p:spPr bwMode="auto">
            <a:xfrm>
              <a:off x="6885" y="2997"/>
              <a:ext cx="1995" cy="1620"/>
            </a:xfrm>
            <a:prstGeom prst="ellipse">
              <a:avLst/>
            </a:prstGeom>
            <a:gradFill rotWithShape="0">
              <a:gsLst>
                <a:gs pos="0">
                  <a:schemeClr val="accent5">
                    <a:lumMod val="100000"/>
                    <a:lumOff val="0"/>
                  </a:schemeClr>
                </a:gs>
                <a:gs pos="100000">
                  <a:schemeClr val="accent5">
                    <a:lumMod val="74000"/>
                    <a:lumOff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>
              <a:outerShdw dist="28398" dir="3806097" algn="ctr" rotWithShape="0">
                <a:schemeClr val="accent5">
                  <a:lumMod val="50000"/>
                  <a:lumOff val="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s-ES" sz="1100" dirty="0">
                  <a:effectLst/>
                  <a:latin typeface="Calibri"/>
                  <a:ea typeface="Calibri"/>
                  <a:cs typeface="Times New Roman"/>
                </a:rPr>
                <a:t> </a:t>
              </a:r>
            </a:p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s-ES" sz="1500" b="1" dirty="0">
                  <a:solidFill>
                    <a:schemeClr val="bg1"/>
                  </a:solidFill>
                  <a:effectLst/>
                  <a:latin typeface="Calibri"/>
                  <a:ea typeface="Calibri"/>
                  <a:cs typeface="Times New Roman"/>
                </a:rPr>
                <a:t>RISC  ALT</a:t>
              </a:r>
            </a:p>
          </p:txBody>
        </p:sp>
        <p:cxnSp>
          <p:nvCxnSpPr>
            <p:cNvPr id="20" name="AutoShape 23"/>
            <p:cNvCxnSpPr>
              <a:cxnSpLocks noChangeShapeType="1"/>
            </p:cNvCxnSpPr>
            <p:nvPr/>
          </p:nvCxnSpPr>
          <p:spPr bwMode="auto">
            <a:xfrm flipH="1">
              <a:off x="3255" y="2022"/>
              <a:ext cx="1425" cy="975"/>
            </a:xfrm>
            <a:prstGeom prst="straightConnector1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1" name="AutoShape 24"/>
            <p:cNvCxnSpPr>
              <a:cxnSpLocks noChangeShapeType="1"/>
            </p:cNvCxnSpPr>
            <p:nvPr/>
          </p:nvCxnSpPr>
          <p:spPr bwMode="auto">
            <a:xfrm>
              <a:off x="5445" y="2022"/>
              <a:ext cx="15" cy="975"/>
            </a:xfrm>
            <a:prstGeom prst="straightConnector1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" name="AutoShape 25"/>
            <p:cNvCxnSpPr>
              <a:cxnSpLocks noChangeShapeType="1"/>
            </p:cNvCxnSpPr>
            <p:nvPr/>
          </p:nvCxnSpPr>
          <p:spPr bwMode="auto">
            <a:xfrm>
              <a:off x="6525" y="2022"/>
              <a:ext cx="1275" cy="975"/>
            </a:xfrm>
            <a:prstGeom prst="straightConnector1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3" name="AutoShape 26"/>
            <p:cNvSpPr>
              <a:spLocks noChangeArrowheads="1"/>
            </p:cNvSpPr>
            <p:nvPr/>
          </p:nvSpPr>
          <p:spPr bwMode="auto">
            <a:xfrm>
              <a:off x="2040" y="5007"/>
              <a:ext cx="2325" cy="1425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accent4">
                    <a:lumMod val="60000"/>
                    <a:lumOff val="40000"/>
                  </a:schemeClr>
                </a:gs>
                <a:gs pos="50000">
                  <a:schemeClr val="accent4">
                    <a:lumMod val="20000"/>
                    <a:lumOff val="80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18900000" scaled="1"/>
            </a:gradFill>
            <a:ln w="12700">
              <a:solidFill>
                <a:schemeClr val="accent4">
                  <a:lumMod val="60000"/>
                  <a:lumOff val="40000"/>
                </a:schemeClr>
              </a:solidFill>
              <a:round/>
              <a:headEnd/>
              <a:tailEnd/>
            </a:ln>
            <a:effectLst>
              <a:outerShdw dist="28398" dir="3806097" algn="ctr" rotWithShape="0">
                <a:schemeClr val="accent4">
                  <a:lumMod val="50000"/>
                  <a:lumOff val="0"/>
                  <a:alpha val="50000"/>
                </a:schemeClr>
              </a:outerShdw>
            </a:effec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s-ES" sz="1400" b="1" dirty="0">
                  <a:solidFill>
                    <a:schemeClr val="bg1">
                      <a:lumMod val="50000"/>
                    </a:schemeClr>
                  </a:solidFill>
                  <a:effectLst/>
                  <a:latin typeface="Calibri"/>
                  <a:ea typeface="Calibri"/>
                  <a:cs typeface="Times New Roman"/>
                </a:rPr>
                <a:t>SERVEIS INFORMACIÓ I ATENCIÓ A LES DONES</a:t>
              </a:r>
            </a:p>
          </p:txBody>
        </p:sp>
        <p:sp>
          <p:nvSpPr>
            <p:cNvPr id="24" name="AutoShape 27"/>
            <p:cNvSpPr>
              <a:spLocks noChangeArrowheads="1"/>
            </p:cNvSpPr>
            <p:nvPr/>
          </p:nvSpPr>
          <p:spPr bwMode="auto">
            <a:xfrm>
              <a:off x="4515" y="5007"/>
              <a:ext cx="2010" cy="1425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20000"/>
                    <a:lumOff val="8000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18900000" scaled="1"/>
            </a:gradFill>
            <a:ln w="12700">
              <a:solidFill>
                <a:schemeClr val="accent5">
                  <a:lumMod val="60000"/>
                  <a:lumOff val="40000"/>
                </a:schemeClr>
              </a:solidFill>
              <a:round/>
              <a:headEnd/>
              <a:tailEnd/>
            </a:ln>
            <a:effectLst>
              <a:outerShdw dist="28398" dir="3806097" algn="ctr" rotWithShape="0">
                <a:schemeClr val="accent5">
                  <a:lumMod val="50000"/>
                  <a:lumOff val="0"/>
                  <a:alpha val="50000"/>
                </a:schemeClr>
              </a:outerShdw>
            </a:effec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s-ES" sz="1500" b="1" dirty="0">
                  <a:solidFill>
                    <a:schemeClr val="bg1">
                      <a:lumMod val="50000"/>
                    </a:schemeClr>
                  </a:solidFill>
                  <a:effectLst/>
                  <a:latin typeface="Calibri"/>
                  <a:ea typeface="Calibri"/>
                  <a:cs typeface="Times New Roman"/>
                </a:rPr>
                <a:t>SERVEIS SOCIALS DE TERRITORI</a:t>
              </a:r>
            </a:p>
          </p:txBody>
        </p:sp>
        <p:sp>
          <p:nvSpPr>
            <p:cNvPr id="25" name="AutoShape 28"/>
            <p:cNvSpPr>
              <a:spLocks noChangeArrowheads="1"/>
            </p:cNvSpPr>
            <p:nvPr/>
          </p:nvSpPr>
          <p:spPr bwMode="auto">
            <a:xfrm>
              <a:off x="7065" y="5007"/>
              <a:ext cx="2295" cy="1425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accent1">
                    <a:lumMod val="60000"/>
                    <a:lumOff val="40000"/>
                  </a:schemeClr>
                </a:gs>
                <a:gs pos="50000">
                  <a:schemeClr val="accent1">
                    <a:lumMod val="20000"/>
                    <a:lumOff val="80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8900000" scaled="1"/>
            </a:gradFill>
            <a:ln w="12700">
              <a:solidFill>
                <a:schemeClr val="accent1">
                  <a:lumMod val="60000"/>
                  <a:lumOff val="40000"/>
                </a:schemeClr>
              </a:solidFill>
              <a:round/>
              <a:headEnd/>
              <a:tailEnd/>
            </a:ln>
            <a:effectLst>
              <a:outerShdw dist="28398" dir="3806097" algn="ctr" rotWithShape="0">
                <a:schemeClr val="accent1">
                  <a:lumMod val="50000"/>
                  <a:lumOff val="0"/>
                  <a:alpha val="50000"/>
                </a:schemeClr>
              </a:outerShdw>
            </a:effec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s-ES" sz="1500" b="1" dirty="0">
                  <a:solidFill>
                    <a:schemeClr val="bg1">
                      <a:lumMod val="50000"/>
                    </a:schemeClr>
                  </a:solidFill>
                  <a:effectLst/>
                  <a:latin typeface="Calibri"/>
                  <a:ea typeface="Calibri"/>
                  <a:cs typeface="Times New Roman"/>
                </a:rPr>
                <a:t>SERVEIS ESPECIALITZATS (EAD, </a:t>
              </a:r>
              <a:r>
                <a:rPr lang="es-ES" sz="1500" b="1" dirty="0" smtClean="0">
                  <a:solidFill>
                    <a:schemeClr val="bg1">
                      <a:lumMod val="50000"/>
                    </a:schemeClr>
                  </a:solidFill>
                  <a:effectLst/>
                  <a:latin typeface="Calibri"/>
                  <a:ea typeface="Calibri"/>
                  <a:cs typeface="Times New Roman"/>
                </a:rPr>
                <a:t>SIE…)</a:t>
              </a:r>
              <a:endParaRPr lang="es-ES" sz="1500" b="1" dirty="0">
                <a:solidFill>
                  <a:schemeClr val="bg1">
                    <a:lumMod val="50000"/>
                  </a:schemeClr>
                </a:solidFill>
                <a:effectLst/>
                <a:latin typeface="Calibri"/>
                <a:ea typeface="Calibri"/>
                <a:cs typeface="Times New Roman"/>
              </a:endParaRPr>
            </a:p>
          </p:txBody>
        </p:sp>
        <p:cxnSp>
          <p:nvCxnSpPr>
            <p:cNvPr id="26" name="AutoShape 29"/>
            <p:cNvCxnSpPr>
              <a:cxnSpLocks noChangeShapeType="1"/>
            </p:cNvCxnSpPr>
            <p:nvPr/>
          </p:nvCxnSpPr>
          <p:spPr bwMode="auto">
            <a:xfrm>
              <a:off x="2970" y="4542"/>
              <a:ext cx="0" cy="465"/>
            </a:xfrm>
            <a:prstGeom prst="straightConnector1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7" name="AutoShape 30"/>
            <p:cNvCxnSpPr>
              <a:cxnSpLocks noChangeShapeType="1"/>
            </p:cNvCxnSpPr>
            <p:nvPr/>
          </p:nvCxnSpPr>
          <p:spPr bwMode="auto">
            <a:xfrm>
              <a:off x="5355" y="4647"/>
              <a:ext cx="0" cy="360"/>
            </a:xfrm>
            <a:prstGeom prst="straightConnector1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8" name="AutoShape 31"/>
            <p:cNvCxnSpPr>
              <a:cxnSpLocks noChangeShapeType="1"/>
            </p:cNvCxnSpPr>
            <p:nvPr/>
          </p:nvCxnSpPr>
          <p:spPr bwMode="auto">
            <a:xfrm>
              <a:off x="6240" y="4302"/>
              <a:ext cx="990" cy="630"/>
            </a:xfrm>
            <a:prstGeom prst="straightConnector1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9" name="AutoShape 32"/>
            <p:cNvCxnSpPr>
              <a:cxnSpLocks noChangeShapeType="1"/>
            </p:cNvCxnSpPr>
            <p:nvPr/>
          </p:nvCxnSpPr>
          <p:spPr bwMode="auto">
            <a:xfrm flipH="1">
              <a:off x="6135" y="4377"/>
              <a:ext cx="1095" cy="555"/>
            </a:xfrm>
            <a:prstGeom prst="straightConnector1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0" name="AutoShape 33"/>
            <p:cNvCxnSpPr>
              <a:cxnSpLocks noChangeShapeType="1"/>
            </p:cNvCxnSpPr>
            <p:nvPr/>
          </p:nvCxnSpPr>
          <p:spPr bwMode="auto">
            <a:xfrm>
              <a:off x="8750" y="4282"/>
              <a:ext cx="130" cy="725"/>
            </a:xfrm>
            <a:prstGeom prst="straightConnector1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1" name="30 Rectángulo"/>
          <p:cNvSpPr/>
          <p:nvPr/>
        </p:nvSpPr>
        <p:spPr>
          <a:xfrm>
            <a:off x="7473941" y="4158533"/>
            <a:ext cx="14782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a-ES" b="1" dirty="0">
                <a:solidFill>
                  <a:srgbClr val="FF0000"/>
                </a:solidFill>
              </a:rPr>
              <a:t>Només a BCN</a:t>
            </a:r>
            <a:endParaRPr lang="es-E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8308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141415"/>
            <a:ext cx="945468" cy="592136"/>
          </a:xfrm>
          <a:prstGeom prst="rect">
            <a:avLst/>
          </a:prstGeom>
        </p:spPr>
      </p:pic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632" y="264179"/>
            <a:ext cx="1802360" cy="346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5 CuadroTexto"/>
          <p:cNvSpPr txBox="1"/>
          <p:nvPr/>
        </p:nvSpPr>
        <p:spPr>
          <a:xfrm>
            <a:off x="5720" y="836712"/>
            <a:ext cx="9144000" cy="21544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endParaRPr lang="es-ES" sz="800" dirty="0"/>
          </a:p>
        </p:txBody>
      </p:sp>
      <p:sp>
        <p:nvSpPr>
          <p:cNvPr id="7" name="6 CuadroTexto"/>
          <p:cNvSpPr txBox="1"/>
          <p:nvPr/>
        </p:nvSpPr>
        <p:spPr>
          <a:xfrm>
            <a:off x="0" y="5934670"/>
            <a:ext cx="9144000" cy="92333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es-ES" sz="1200" dirty="0">
                <a:solidFill>
                  <a:schemeClr val="bg1"/>
                </a:solidFill>
              </a:rPr>
              <a:t>FORMACIÓ IL·LUSTRE COL.LEGI D’ADVOCATS/ADES DE </a:t>
            </a:r>
            <a:r>
              <a:rPr lang="es-ES" sz="1200" dirty="0" smtClean="0">
                <a:solidFill>
                  <a:schemeClr val="bg1"/>
                </a:solidFill>
              </a:rPr>
              <a:t>BARCELONA</a:t>
            </a:r>
          </a:p>
          <a:p>
            <a:pPr algn="ctr">
              <a:spcAft>
                <a:spcPts val="0"/>
              </a:spcAft>
            </a:pPr>
            <a:r>
              <a:rPr lang="ca-ES" sz="1200" dirty="0">
                <a:solidFill>
                  <a:schemeClr val="bg1"/>
                </a:solidFill>
                <a:latin typeface="Perpetua"/>
                <a:ea typeface="Times New Roman"/>
                <a:cs typeface="Times New Roman"/>
              </a:rPr>
              <a:t>23 de novembre de 2012</a:t>
            </a:r>
          </a:p>
          <a:p>
            <a:pPr algn="ctr">
              <a:spcAft>
                <a:spcPts val="0"/>
              </a:spcAft>
            </a:pPr>
            <a:r>
              <a:rPr lang="ca-ES" sz="1200" dirty="0">
                <a:solidFill>
                  <a:schemeClr val="bg1"/>
                </a:solidFill>
                <a:latin typeface="Perpetua"/>
                <a:ea typeface="Times New Roman"/>
                <a:cs typeface="Times New Roman"/>
              </a:rPr>
              <a:t>Gemma Altell i Marta Álvarez</a:t>
            </a:r>
          </a:p>
          <a:p>
            <a:pPr algn="ctr">
              <a:spcAft>
                <a:spcPts val="0"/>
              </a:spcAft>
            </a:pPr>
            <a:endParaRPr lang="es-ES" dirty="0">
              <a:solidFill>
                <a:srgbClr val="000000"/>
              </a:solidFill>
              <a:latin typeface="Perpetua"/>
              <a:ea typeface="Times New Roman"/>
              <a:cs typeface="Times New Roman"/>
            </a:endParaRPr>
          </a:p>
        </p:txBody>
      </p:sp>
      <p:sp>
        <p:nvSpPr>
          <p:cNvPr id="9" name="1 Título"/>
          <p:cNvSpPr txBox="1">
            <a:spLocks/>
          </p:cNvSpPr>
          <p:nvPr/>
        </p:nvSpPr>
        <p:spPr>
          <a:xfrm>
            <a:off x="2339752" y="157487"/>
            <a:ext cx="5256584" cy="57606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a-ES" sz="1500" b="1" dirty="0" smtClean="0">
                <a:solidFill>
                  <a:schemeClr val="bg1"/>
                </a:solidFill>
              </a:rPr>
              <a:t>4. Recursos i circuit d’atenció en violència masclista.</a:t>
            </a:r>
            <a:endParaRPr lang="ca-ES" sz="1500" dirty="0">
              <a:solidFill>
                <a:schemeClr val="bg1"/>
              </a:solidFill>
            </a:endParaRPr>
          </a:p>
        </p:txBody>
      </p:sp>
      <p:sp>
        <p:nvSpPr>
          <p:cNvPr id="11" name="1 Título"/>
          <p:cNvSpPr txBox="1">
            <a:spLocks/>
          </p:cNvSpPr>
          <p:nvPr/>
        </p:nvSpPr>
        <p:spPr>
          <a:xfrm>
            <a:off x="81220" y="1124744"/>
            <a:ext cx="8966430" cy="43204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ca-ES" sz="2500" b="1" dirty="0" smtClean="0">
                <a:solidFill>
                  <a:schemeClr val="bg1"/>
                </a:solidFill>
              </a:rPr>
              <a:t>4.2. Aproximació als serveis</a:t>
            </a:r>
            <a:endParaRPr lang="ca-ES" sz="2500" dirty="0">
              <a:solidFill>
                <a:schemeClr val="bg1"/>
              </a:solidFill>
            </a:endParaRPr>
          </a:p>
        </p:txBody>
      </p:sp>
      <p:sp>
        <p:nvSpPr>
          <p:cNvPr id="13" name="12 Rectángulo"/>
          <p:cNvSpPr/>
          <p:nvPr/>
        </p:nvSpPr>
        <p:spPr>
          <a:xfrm>
            <a:off x="337444" y="1628800"/>
            <a:ext cx="87102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ca-ES" b="1" dirty="0" smtClean="0">
                <a:solidFill>
                  <a:schemeClr val="accent5">
                    <a:lumMod val="75000"/>
                  </a:schemeClr>
                </a:solidFill>
              </a:rPr>
              <a:t>TIPOLOGIA DE RECURSOS QUE ATENEN DONES QUE HAN PATIT VIOLÈNCIA MASCLISTA:</a:t>
            </a:r>
            <a:endParaRPr lang="es-ES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467544" y="2204864"/>
            <a:ext cx="8280920" cy="34265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400"/>
              </a:spcAft>
              <a:buClr>
                <a:schemeClr val="accent5">
                  <a:lumMod val="75000"/>
                </a:schemeClr>
              </a:buClr>
              <a:buFont typeface="Arial" pitchFamily="34" charset="0"/>
              <a:buChar char="•"/>
            </a:pPr>
            <a:r>
              <a:rPr lang="ca-ES" sz="2500" dirty="0"/>
              <a:t>PIAD/SIAD:  Punt/servei d’informació i Atenció a les </a:t>
            </a:r>
            <a:r>
              <a:rPr lang="ca-ES" sz="2500" dirty="0" smtClean="0"/>
              <a:t>dones.</a:t>
            </a:r>
          </a:p>
          <a:p>
            <a:pPr marL="342900" indent="-342900" algn="just">
              <a:spcAft>
                <a:spcPts val="400"/>
              </a:spcAft>
              <a:buClr>
                <a:schemeClr val="accent5">
                  <a:lumMod val="75000"/>
                </a:schemeClr>
              </a:buClr>
              <a:buFont typeface="Arial" pitchFamily="34" charset="0"/>
              <a:buChar char="•"/>
            </a:pPr>
            <a:r>
              <a:rPr lang="ca-ES" sz="2500" dirty="0" smtClean="0"/>
              <a:t>Serveis Residencials d’acollida per dones que pateixen violència masclista i els seus fills i filles.</a:t>
            </a:r>
          </a:p>
          <a:p>
            <a:pPr marL="342900" indent="-342900">
              <a:spcAft>
                <a:spcPts val="400"/>
              </a:spcAft>
              <a:buClr>
                <a:schemeClr val="accent5">
                  <a:lumMod val="75000"/>
                </a:schemeClr>
              </a:buClr>
              <a:buFont typeface="Arial" pitchFamily="34" charset="0"/>
              <a:buChar char="•"/>
            </a:pPr>
            <a:r>
              <a:rPr lang="ca-ES" sz="2500" dirty="0" smtClean="0"/>
              <a:t>Recursos </a:t>
            </a:r>
            <a:r>
              <a:rPr lang="ca-ES" sz="2500" dirty="0"/>
              <a:t>d’acollida </a:t>
            </a:r>
            <a:r>
              <a:rPr lang="ca-ES" sz="2500" dirty="0" smtClean="0"/>
              <a:t>d’urgència.</a:t>
            </a:r>
          </a:p>
          <a:p>
            <a:pPr marL="342900" indent="-342900">
              <a:spcAft>
                <a:spcPts val="400"/>
              </a:spcAft>
              <a:buClr>
                <a:schemeClr val="accent5">
                  <a:lumMod val="75000"/>
                </a:schemeClr>
              </a:buClr>
              <a:buFont typeface="Arial" pitchFamily="34" charset="0"/>
              <a:buChar char="•"/>
            </a:pPr>
            <a:r>
              <a:rPr lang="ca-ES" sz="2500" dirty="0" smtClean="0"/>
              <a:t>Recursos de llarga estada.</a:t>
            </a:r>
          </a:p>
          <a:p>
            <a:pPr marL="342900" indent="-342900">
              <a:spcAft>
                <a:spcPts val="400"/>
              </a:spcAft>
              <a:buClr>
                <a:schemeClr val="accent5">
                  <a:lumMod val="75000"/>
                </a:schemeClr>
              </a:buClr>
              <a:buFont typeface="Arial" pitchFamily="34" charset="0"/>
              <a:buChar char="•"/>
            </a:pPr>
            <a:r>
              <a:rPr lang="ca-ES" sz="2500" dirty="0" smtClean="0"/>
              <a:t>Pisos amb suport/pisos pont.</a:t>
            </a:r>
          </a:p>
          <a:p>
            <a:pPr marL="342900" indent="-342900" algn="just">
              <a:spcAft>
                <a:spcPts val="400"/>
              </a:spcAft>
              <a:buClr>
                <a:schemeClr val="accent5">
                  <a:lumMod val="75000"/>
                </a:schemeClr>
              </a:buClr>
              <a:buFont typeface="Arial" pitchFamily="34" charset="0"/>
              <a:buChar char="•"/>
            </a:pPr>
            <a:r>
              <a:rPr lang="ca-ES" sz="2500" dirty="0" smtClean="0"/>
              <a:t>Serveis </a:t>
            </a:r>
            <a:r>
              <a:rPr lang="ca-ES" sz="2500" dirty="0"/>
              <a:t>d’Intervenció especialitzada (SIE) / Equip d’atenció a les dones (EAD</a:t>
            </a:r>
            <a:r>
              <a:rPr lang="ca-ES" sz="2500" dirty="0" smtClean="0"/>
              <a:t>).</a:t>
            </a:r>
            <a:endParaRPr lang="es-ES" sz="2500" dirty="0"/>
          </a:p>
        </p:txBody>
      </p:sp>
    </p:spTree>
    <p:extLst>
      <p:ext uri="{BB962C8B-B14F-4D97-AF65-F5344CB8AC3E}">
        <p14:creationId xmlns:p14="http://schemas.microsoft.com/office/powerpoint/2010/main" val="4104946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141415"/>
            <a:ext cx="945468" cy="592136"/>
          </a:xfrm>
          <a:prstGeom prst="rect">
            <a:avLst/>
          </a:prstGeom>
        </p:spPr>
      </p:pic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632" y="264179"/>
            <a:ext cx="1802360" cy="346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5 CuadroTexto"/>
          <p:cNvSpPr txBox="1"/>
          <p:nvPr/>
        </p:nvSpPr>
        <p:spPr>
          <a:xfrm>
            <a:off x="5720" y="836712"/>
            <a:ext cx="9144000" cy="21544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endParaRPr lang="es-ES" sz="800" dirty="0"/>
          </a:p>
        </p:txBody>
      </p:sp>
      <p:sp>
        <p:nvSpPr>
          <p:cNvPr id="7" name="6 CuadroTexto"/>
          <p:cNvSpPr txBox="1"/>
          <p:nvPr/>
        </p:nvSpPr>
        <p:spPr>
          <a:xfrm>
            <a:off x="0" y="5934670"/>
            <a:ext cx="9144000" cy="92333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es-ES" sz="1200" dirty="0">
                <a:solidFill>
                  <a:schemeClr val="bg1"/>
                </a:solidFill>
              </a:rPr>
              <a:t>FORMACIÓ IL·LUSTRE COL.LEGI D’ADVOCATS/ADES DE </a:t>
            </a:r>
            <a:r>
              <a:rPr lang="es-ES" sz="1200" dirty="0" smtClean="0">
                <a:solidFill>
                  <a:schemeClr val="bg1"/>
                </a:solidFill>
              </a:rPr>
              <a:t>BARCELONA</a:t>
            </a:r>
          </a:p>
          <a:p>
            <a:pPr algn="ctr">
              <a:spcAft>
                <a:spcPts val="0"/>
              </a:spcAft>
            </a:pPr>
            <a:r>
              <a:rPr lang="ca-ES" sz="1200" dirty="0">
                <a:solidFill>
                  <a:schemeClr val="bg1"/>
                </a:solidFill>
                <a:latin typeface="Perpetua"/>
                <a:ea typeface="Times New Roman"/>
                <a:cs typeface="Times New Roman"/>
              </a:rPr>
              <a:t>23 de novembre de 2012</a:t>
            </a:r>
          </a:p>
          <a:p>
            <a:pPr algn="ctr">
              <a:spcAft>
                <a:spcPts val="0"/>
              </a:spcAft>
            </a:pPr>
            <a:r>
              <a:rPr lang="ca-ES" sz="1200" dirty="0">
                <a:solidFill>
                  <a:schemeClr val="bg1"/>
                </a:solidFill>
                <a:latin typeface="Perpetua"/>
                <a:ea typeface="Times New Roman"/>
                <a:cs typeface="Times New Roman"/>
              </a:rPr>
              <a:t>Gemma Altell i Marta Álvarez</a:t>
            </a:r>
          </a:p>
          <a:p>
            <a:pPr algn="ctr">
              <a:spcAft>
                <a:spcPts val="0"/>
              </a:spcAft>
            </a:pPr>
            <a:endParaRPr lang="es-ES" dirty="0">
              <a:solidFill>
                <a:srgbClr val="000000"/>
              </a:solidFill>
              <a:latin typeface="Perpetua"/>
              <a:ea typeface="Times New Roman"/>
              <a:cs typeface="Times New Roman"/>
            </a:endParaRPr>
          </a:p>
        </p:txBody>
      </p:sp>
      <p:sp>
        <p:nvSpPr>
          <p:cNvPr id="8" name="1 Título"/>
          <p:cNvSpPr txBox="1">
            <a:spLocks/>
          </p:cNvSpPr>
          <p:nvPr/>
        </p:nvSpPr>
        <p:spPr>
          <a:xfrm>
            <a:off x="2339752" y="157487"/>
            <a:ext cx="5256584" cy="57606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a-ES" sz="1500" b="1" dirty="0" smtClean="0">
                <a:solidFill>
                  <a:schemeClr val="bg1"/>
                </a:solidFill>
              </a:rPr>
              <a:t>4. Recursos i circuit d’atenció en violència masclista.</a:t>
            </a:r>
            <a:endParaRPr lang="ca-ES" sz="1500" dirty="0">
              <a:solidFill>
                <a:schemeClr val="bg1"/>
              </a:solidFill>
            </a:endParaRPr>
          </a:p>
        </p:txBody>
      </p:sp>
      <p:sp>
        <p:nvSpPr>
          <p:cNvPr id="9" name="1 Título"/>
          <p:cNvSpPr txBox="1">
            <a:spLocks/>
          </p:cNvSpPr>
          <p:nvPr/>
        </p:nvSpPr>
        <p:spPr>
          <a:xfrm>
            <a:off x="81220" y="1124744"/>
            <a:ext cx="8966430" cy="43204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ca-ES" sz="2500" b="1" dirty="0" smtClean="0">
                <a:solidFill>
                  <a:schemeClr val="bg1"/>
                </a:solidFill>
              </a:rPr>
              <a:t>4.2. Aproximació als serveis</a:t>
            </a:r>
            <a:endParaRPr lang="ca-ES" sz="2500" dirty="0">
              <a:solidFill>
                <a:schemeClr val="bg1"/>
              </a:solidFill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81220" y="1776839"/>
            <a:ext cx="89664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ca-ES" b="1" dirty="0" smtClean="0">
                <a:solidFill>
                  <a:schemeClr val="accent5">
                    <a:lumMod val="75000"/>
                  </a:schemeClr>
                </a:solidFill>
              </a:rPr>
              <a:t>ELS CIRCUITS D’ATENCIÓ EN VIOLÈNCIA MASCLISTA I EL PROTOCOL MARC CONTRA LA VIOLÈNCIA MASCLISTA:</a:t>
            </a:r>
            <a:endParaRPr lang="es-ES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8194" name="Picture 2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506760"/>
            <a:ext cx="2240491" cy="3185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2648347"/>
            <a:ext cx="4206044" cy="29021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46489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asesoriajuridicanicaraguense.com/wp-content/uploads/2012/05/21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631" y="2102040"/>
            <a:ext cx="8520841" cy="3508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-396552" y="1052156"/>
            <a:ext cx="8229600" cy="2736305"/>
          </a:xfrm>
        </p:spPr>
        <p:txBody>
          <a:bodyPr/>
          <a:lstStyle/>
          <a:p>
            <a:pPr marL="0" indent="0" algn="ctr">
              <a:buNone/>
            </a:pPr>
            <a:endParaRPr lang="es-ES" dirty="0" smtClean="0"/>
          </a:p>
          <a:p>
            <a:pPr marL="0" indent="0" algn="ctr">
              <a:buNone/>
            </a:pPr>
            <a:endParaRPr lang="es-ES" dirty="0"/>
          </a:p>
          <a:p>
            <a:pPr marL="0" indent="0" algn="ctr">
              <a:buNone/>
            </a:pPr>
            <a:r>
              <a:rPr lang="ca-ES" sz="4400" b="1" dirty="0" smtClean="0">
                <a:solidFill>
                  <a:schemeClr val="bg1"/>
                </a:solidFill>
              </a:rPr>
              <a:t>Moltes gràcies!</a:t>
            </a:r>
            <a:endParaRPr lang="ca-ES" sz="4400" b="1" dirty="0">
              <a:solidFill>
                <a:schemeClr val="bg1"/>
              </a:solidFill>
            </a:endParaRPr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141415"/>
            <a:ext cx="945468" cy="592136"/>
          </a:xfrm>
          <a:prstGeom prst="rect">
            <a:avLst/>
          </a:prstGeom>
        </p:spPr>
      </p:pic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632" y="264179"/>
            <a:ext cx="1802360" cy="346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5 CuadroTexto"/>
          <p:cNvSpPr txBox="1"/>
          <p:nvPr/>
        </p:nvSpPr>
        <p:spPr>
          <a:xfrm>
            <a:off x="5720" y="836712"/>
            <a:ext cx="9144000" cy="21544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endParaRPr lang="es-ES" sz="800" dirty="0"/>
          </a:p>
        </p:txBody>
      </p:sp>
      <p:sp>
        <p:nvSpPr>
          <p:cNvPr id="7" name="6 CuadroTexto"/>
          <p:cNvSpPr txBox="1"/>
          <p:nvPr/>
        </p:nvSpPr>
        <p:spPr>
          <a:xfrm>
            <a:off x="0" y="5934670"/>
            <a:ext cx="9144000" cy="92333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es-ES" sz="1200" dirty="0">
                <a:solidFill>
                  <a:schemeClr val="bg1"/>
                </a:solidFill>
              </a:rPr>
              <a:t>FORMACIÓ IL·LUSTRE COL.LEGI D’ADVOCATS/ADES DE </a:t>
            </a:r>
            <a:r>
              <a:rPr lang="es-ES" sz="1200" dirty="0" smtClean="0">
                <a:solidFill>
                  <a:schemeClr val="bg1"/>
                </a:solidFill>
              </a:rPr>
              <a:t>BARCELONA</a:t>
            </a:r>
          </a:p>
          <a:p>
            <a:pPr algn="ctr">
              <a:spcAft>
                <a:spcPts val="0"/>
              </a:spcAft>
            </a:pPr>
            <a:r>
              <a:rPr lang="ca-ES" sz="1200" dirty="0">
                <a:solidFill>
                  <a:schemeClr val="bg1"/>
                </a:solidFill>
                <a:latin typeface="Perpetua"/>
                <a:ea typeface="Times New Roman"/>
                <a:cs typeface="Times New Roman"/>
              </a:rPr>
              <a:t>23 de novembre de 2012</a:t>
            </a:r>
          </a:p>
          <a:p>
            <a:pPr algn="ctr">
              <a:spcAft>
                <a:spcPts val="0"/>
              </a:spcAft>
            </a:pPr>
            <a:r>
              <a:rPr lang="ca-ES" sz="1200" dirty="0">
                <a:solidFill>
                  <a:schemeClr val="bg1"/>
                </a:solidFill>
                <a:latin typeface="Perpetua"/>
                <a:ea typeface="Times New Roman"/>
                <a:cs typeface="Times New Roman"/>
              </a:rPr>
              <a:t>Gemma Altell i Marta Álvarez</a:t>
            </a:r>
          </a:p>
          <a:p>
            <a:pPr algn="ctr">
              <a:spcAft>
                <a:spcPts val="0"/>
              </a:spcAft>
            </a:pPr>
            <a:endParaRPr lang="es-ES" dirty="0">
              <a:solidFill>
                <a:srgbClr val="000000"/>
              </a:solidFill>
              <a:latin typeface="Perpetua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04522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1124744"/>
            <a:ext cx="9143999" cy="576064"/>
          </a:xfrm>
          <a:solidFill>
            <a:schemeClr val="accent5"/>
          </a:solidFill>
        </p:spPr>
        <p:txBody>
          <a:bodyPr>
            <a:normAutofit fontScale="90000"/>
          </a:bodyPr>
          <a:lstStyle/>
          <a:p>
            <a:r>
              <a:rPr lang="ca-ES" sz="4000" b="1" dirty="0" smtClean="0">
                <a:solidFill>
                  <a:schemeClr val="bg1"/>
                </a:solidFill>
              </a:rPr>
              <a:t>1. REPÀS DE LA SESSIÓ ANTERIOR</a:t>
            </a:r>
            <a:endParaRPr lang="ca-ES" sz="4000" dirty="0">
              <a:solidFill>
                <a:schemeClr val="bg1"/>
              </a:solidFill>
            </a:endParaRPr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141415"/>
            <a:ext cx="945468" cy="592136"/>
          </a:xfrm>
          <a:prstGeom prst="rect">
            <a:avLst/>
          </a:prstGeom>
        </p:spPr>
      </p:pic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632" y="264179"/>
            <a:ext cx="1802360" cy="346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5 CuadroTexto"/>
          <p:cNvSpPr txBox="1"/>
          <p:nvPr/>
        </p:nvSpPr>
        <p:spPr>
          <a:xfrm>
            <a:off x="12805" y="837839"/>
            <a:ext cx="9144000" cy="21544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endParaRPr lang="es-ES" sz="800" dirty="0"/>
          </a:p>
        </p:txBody>
      </p:sp>
      <p:sp>
        <p:nvSpPr>
          <p:cNvPr id="7" name="6 CuadroTexto"/>
          <p:cNvSpPr txBox="1"/>
          <p:nvPr/>
        </p:nvSpPr>
        <p:spPr>
          <a:xfrm>
            <a:off x="0" y="5934670"/>
            <a:ext cx="9144000" cy="92333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es-ES" sz="1200" dirty="0">
                <a:solidFill>
                  <a:schemeClr val="bg1"/>
                </a:solidFill>
              </a:rPr>
              <a:t>FORMACIÓ IL·LUSTRE COL.LEGI D’ADVOCATS/ADES DE </a:t>
            </a:r>
            <a:r>
              <a:rPr lang="es-ES" sz="1200" dirty="0" smtClean="0">
                <a:solidFill>
                  <a:schemeClr val="bg1"/>
                </a:solidFill>
              </a:rPr>
              <a:t>BARCELONA</a:t>
            </a:r>
          </a:p>
          <a:p>
            <a:pPr algn="ctr">
              <a:spcAft>
                <a:spcPts val="0"/>
              </a:spcAft>
            </a:pPr>
            <a:r>
              <a:rPr lang="ca-ES" sz="1200" dirty="0">
                <a:solidFill>
                  <a:schemeClr val="bg1"/>
                </a:solidFill>
                <a:latin typeface="Perpetua"/>
                <a:ea typeface="Times New Roman"/>
                <a:cs typeface="Times New Roman"/>
              </a:rPr>
              <a:t>23 de novembre de 2012</a:t>
            </a:r>
          </a:p>
          <a:p>
            <a:pPr algn="ctr">
              <a:spcAft>
                <a:spcPts val="0"/>
              </a:spcAft>
            </a:pPr>
            <a:r>
              <a:rPr lang="ca-ES" sz="1200" dirty="0">
                <a:solidFill>
                  <a:schemeClr val="bg1"/>
                </a:solidFill>
                <a:latin typeface="Perpetua"/>
                <a:ea typeface="Times New Roman"/>
                <a:cs typeface="Times New Roman"/>
              </a:rPr>
              <a:t>Gemma Altell i Marta Álvarez</a:t>
            </a:r>
          </a:p>
          <a:p>
            <a:pPr algn="ctr">
              <a:spcAft>
                <a:spcPts val="0"/>
              </a:spcAft>
            </a:pPr>
            <a:endParaRPr lang="es-ES" dirty="0">
              <a:solidFill>
                <a:srgbClr val="000000"/>
              </a:solidFill>
              <a:latin typeface="Perpetua"/>
              <a:ea typeface="Times New Roman"/>
              <a:cs typeface="Times New Roman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484091" y="1700808"/>
            <a:ext cx="326939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600" b="1" dirty="0" smtClean="0">
                <a:solidFill>
                  <a:schemeClr val="accent5">
                    <a:lumMod val="75000"/>
                  </a:schemeClr>
                </a:solidFill>
              </a:rPr>
              <a:t>DESMUNTANT MITES</a:t>
            </a:r>
            <a:endParaRPr lang="es-ES" sz="26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grpSp>
        <p:nvGrpSpPr>
          <p:cNvPr id="10" name="Group 9"/>
          <p:cNvGrpSpPr>
            <a:grpSpLocks/>
          </p:cNvGrpSpPr>
          <p:nvPr/>
        </p:nvGrpSpPr>
        <p:grpSpPr bwMode="auto">
          <a:xfrm>
            <a:off x="482726" y="2355963"/>
            <a:ext cx="3729234" cy="2200919"/>
            <a:chOff x="295" y="1162"/>
            <a:chExt cx="3357" cy="2313"/>
          </a:xfrm>
        </p:grpSpPr>
        <p:sp>
          <p:nvSpPr>
            <p:cNvPr id="11" name="Oval 3"/>
            <p:cNvSpPr>
              <a:spLocks noChangeArrowheads="1"/>
            </p:cNvSpPr>
            <p:nvPr/>
          </p:nvSpPr>
          <p:spPr bwMode="auto">
            <a:xfrm>
              <a:off x="295" y="1162"/>
              <a:ext cx="3357" cy="2313"/>
            </a:xfrm>
            <a:prstGeom prst="ellipse">
              <a:avLst/>
            </a:prstGeom>
            <a:solidFill>
              <a:schemeClr val="accent1">
                <a:alpha val="3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defPPr>
                <a:defRPr lang="es-E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s-ES"/>
            </a:p>
          </p:txBody>
        </p:sp>
        <p:sp>
          <p:nvSpPr>
            <p:cNvPr id="12" name="Text Box 4"/>
            <p:cNvSpPr txBox="1">
              <a:spLocks noChangeArrowheads="1"/>
            </p:cNvSpPr>
            <p:nvPr/>
          </p:nvSpPr>
          <p:spPr bwMode="auto">
            <a:xfrm>
              <a:off x="839" y="1434"/>
              <a:ext cx="2212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>
              <a:defPPr>
                <a:defRPr lang="es-E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ca-ES" b="1" dirty="0"/>
                <a:t>MACROSISTEMA</a:t>
              </a:r>
            </a:p>
          </p:txBody>
        </p:sp>
        <p:sp>
          <p:nvSpPr>
            <p:cNvPr id="13" name="Oval 5"/>
            <p:cNvSpPr>
              <a:spLocks noChangeArrowheads="1"/>
            </p:cNvSpPr>
            <p:nvPr/>
          </p:nvSpPr>
          <p:spPr bwMode="auto">
            <a:xfrm>
              <a:off x="521" y="1752"/>
              <a:ext cx="2949" cy="1542"/>
            </a:xfrm>
            <a:prstGeom prst="ellipse">
              <a:avLst/>
            </a:prstGeom>
            <a:solidFill>
              <a:srgbClr val="99CC00">
                <a:alpha val="3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defPPr>
                <a:defRPr lang="es-E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s-ES"/>
            </a:p>
          </p:txBody>
        </p:sp>
        <p:sp>
          <p:nvSpPr>
            <p:cNvPr id="14" name="Text Box 6"/>
            <p:cNvSpPr txBox="1">
              <a:spLocks noChangeArrowheads="1"/>
            </p:cNvSpPr>
            <p:nvPr/>
          </p:nvSpPr>
          <p:spPr bwMode="auto">
            <a:xfrm>
              <a:off x="1020" y="1933"/>
              <a:ext cx="1542" cy="3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>
              <a:defPPr>
                <a:defRPr lang="es-E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ca-ES" b="1"/>
                <a:t>EXOSISTEMA</a:t>
              </a:r>
            </a:p>
          </p:txBody>
        </p:sp>
        <p:sp>
          <p:nvSpPr>
            <p:cNvPr id="15" name="Oval 7"/>
            <p:cNvSpPr>
              <a:spLocks noChangeArrowheads="1"/>
            </p:cNvSpPr>
            <p:nvPr/>
          </p:nvSpPr>
          <p:spPr bwMode="auto">
            <a:xfrm>
              <a:off x="703" y="2205"/>
              <a:ext cx="2495" cy="953"/>
            </a:xfrm>
            <a:prstGeom prst="ellipse">
              <a:avLst/>
            </a:prstGeom>
            <a:solidFill>
              <a:srgbClr val="CCFF33">
                <a:alpha val="3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defPPr>
                <a:defRPr lang="es-E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s-ES"/>
            </a:p>
          </p:txBody>
        </p:sp>
        <p:sp>
          <p:nvSpPr>
            <p:cNvPr id="16" name="Text Box 8"/>
            <p:cNvSpPr txBox="1">
              <a:spLocks noChangeArrowheads="1"/>
            </p:cNvSpPr>
            <p:nvPr/>
          </p:nvSpPr>
          <p:spPr bwMode="auto">
            <a:xfrm>
              <a:off x="1020" y="2432"/>
              <a:ext cx="1932" cy="4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>
              <a:defPPr>
                <a:defRPr lang="es-E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ca-ES" b="1" dirty="0"/>
                <a:t>MICROSISTEMA</a:t>
              </a:r>
            </a:p>
          </p:txBody>
        </p:sp>
      </p:grpSp>
      <p:sp>
        <p:nvSpPr>
          <p:cNvPr id="17" name="16 Rectángulo"/>
          <p:cNvSpPr/>
          <p:nvPr/>
        </p:nvSpPr>
        <p:spPr>
          <a:xfrm>
            <a:off x="4619952" y="1786893"/>
            <a:ext cx="4386768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a-ES" sz="1500" b="1" dirty="0">
                <a:solidFill>
                  <a:schemeClr val="accent5">
                    <a:lumMod val="75000"/>
                  </a:schemeClr>
                </a:solidFill>
              </a:rPr>
              <a:t>MACROSISTEMA</a:t>
            </a:r>
            <a:r>
              <a:rPr lang="ca-ES" sz="1500" dirty="0">
                <a:solidFill>
                  <a:schemeClr val="accent5">
                    <a:lumMod val="75000"/>
                  </a:schemeClr>
                </a:solidFill>
              </a:rPr>
              <a:t>: </a:t>
            </a:r>
            <a:endParaRPr lang="ca-ES" sz="1500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ca-ES" dirty="0" smtClean="0"/>
              <a:t>Creences </a:t>
            </a:r>
            <a:r>
              <a:rPr lang="ca-ES" dirty="0"/>
              <a:t>i valors culturals i socials. </a:t>
            </a:r>
            <a:r>
              <a:rPr lang="ca-ES" dirty="0" smtClean="0"/>
              <a:t> Justificació </a:t>
            </a:r>
            <a:r>
              <a:rPr lang="ca-ES" dirty="0"/>
              <a:t>violència</a:t>
            </a:r>
            <a:endParaRPr lang="es-ES" dirty="0"/>
          </a:p>
          <a:p>
            <a:r>
              <a:rPr lang="es-ES" sz="800" b="1" dirty="0"/>
              <a:t> </a:t>
            </a:r>
            <a:r>
              <a:rPr lang="ca-ES" sz="1500" b="1" dirty="0" smtClean="0">
                <a:solidFill>
                  <a:schemeClr val="accent5">
                    <a:lumMod val="75000"/>
                  </a:schemeClr>
                </a:solidFill>
              </a:rPr>
              <a:t>EXOSISTEMA</a:t>
            </a:r>
            <a:r>
              <a:rPr lang="ca-ES" sz="1500" dirty="0">
                <a:solidFill>
                  <a:schemeClr val="accent5">
                    <a:lumMod val="75000"/>
                  </a:schemeClr>
                </a:solidFill>
              </a:rPr>
              <a:t>: </a:t>
            </a:r>
            <a:endParaRPr lang="ca-ES" sz="1500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ca-ES" dirty="0" smtClean="0"/>
              <a:t>Entorn </a:t>
            </a:r>
            <a:r>
              <a:rPr lang="ca-ES" dirty="0"/>
              <a:t>social més proper. </a:t>
            </a:r>
            <a:r>
              <a:rPr lang="ca-ES" dirty="0" err="1"/>
              <a:t>Legimització</a:t>
            </a:r>
            <a:r>
              <a:rPr lang="ca-ES" dirty="0"/>
              <a:t> </a:t>
            </a:r>
            <a:r>
              <a:rPr lang="ca-ES" dirty="0" smtClean="0"/>
              <a:t>institucional </a:t>
            </a:r>
            <a:r>
              <a:rPr lang="ca-ES" dirty="0"/>
              <a:t>de la violència. </a:t>
            </a:r>
            <a:r>
              <a:rPr lang="ca-ES" dirty="0" err="1"/>
              <a:t>Victimització</a:t>
            </a:r>
            <a:r>
              <a:rPr lang="ca-ES" dirty="0"/>
              <a:t> secundària. </a:t>
            </a:r>
            <a:endParaRPr lang="ca-ES" dirty="0" smtClean="0"/>
          </a:p>
          <a:p>
            <a:r>
              <a:rPr lang="ca-ES" sz="1500" b="1" dirty="0" smtClean="0">
                <a:solidFill>
                  <a:schemeClr val="accent5">
                    <a:lumMod val="75000"/>
                  </a:schemeClr>
                </a:solidFill>
              </a:rPr>
              <a:t>MICROSISTEMA</a:t>
            </a:r>
            <a:r>
              <a:rPr lang="ca-ES" sz="1500" dirty="0">
                <a:solidFill>
                  <a:schemeClr val="accent5">
                    <a:lumMod val="75000"/>
                  </a:schemeClr>
                </a:solidFill>
              </a:rPr>
              <a:t>:</a:t>
            </a:r>
            <a:r>
              <a:rPr lang="ca-ES" dirty="0"/>
              <a:t> </a:t>
            </a:r>
            <a:endParaRPr lang="ca-ES" dirty="0" smtClean="0"/>
          </a:p>
          <a:p>
            <a:r>
              <a:rPr lang="ca-ES" dirty="0" smtClean="0"/>
              <a:t>Història </a:t>
            </a:r>
            <a:r>
              <a:rPr lang="ca-ES" dirty="0"/>
              <a:t>personal. Patrons d’interacció </a:t>
            </a:r>
            <a:r>
              <a:rPr lang="ca-ES" dirty="0" smtClean="0"/>
              <a:t>familiar</a:t>
            </a:r>
            <a:r>
              <a:rPr lang="ca-ES" dirty="0"/>
              <a:t>.</a:t>
            </a:r>
            <a:r>
              <a:rPr lang="ca-ES" u="sng" dirty="0"/>
              <a:t> Factors de risc.</a:t>
            </a:r>
            <a:r>
              <a:rPr lang="ca-ES" b="1" u="sng" dirty="0"/>
              <a:t> </a:t>
            </a:r>
            <a:endParaRPr lang="es-ES" dirty="0"/>
          </a:p>
        </p:txBody>
      </p:sp>
      <p:sp>
        <p:nvSpPr>
          <p:cNvPr id="18" name="17 CuadroTexto"/>
          <p:cNvSpPr txBox="1"/>
          <p:nvPr/>
        </p:nvSpPr>
        <p:spPr>
          <a:xfrm>
            <a:off x="107504" y="4725144"/>
            <a:ext cx="8899216" cy="107721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accent1"/>
            </a:solidFill>
            <a:prstDash val="lgDash"/>
          </a:ln>
        </p:spPr>
        <p:txBody>
          <a:bodyPr wrap="square" rtlCol="0">
            <a:spAutoFit/>
          </a:bodyPr>
          <a:lstStyle/>
          <a:p>
            <a:pPr algn="just"/>
            <a:r>
              <a:rPr lang="ca-ES" sz="1600" dirty="0" smtClean="0"/>
              <a:t>Els mites es generarien des del Macrosistema, creences i valors culturals i socials emparats per una societat patriarcal on l’home exerceix poder i control sobre la dona pel rol de gènere socialitzat per a cadascú  que ajuden a perpetuar i justificar la violència. Els mites mantenen </a:t>
            </a:r>
            <a:r>
              <a:rPr lang="ca-ES" sz="1600" dirty="0" err="1" smtClean="0"/>
              <a:t>l’EXOsistema</a:t>
            </a:r>
            <a:r>
              <a:rPr lang="ca-ES" sz="1600" dirty="0" smtClean="0"/>
              <a:t> en què es mou la dona i es manifesten en el microsistema personal i familiar.</a:t>
            </a:r>
            <a:endParaRPr lang="ca-E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141415"/>
            <a:ext cx="945468" cy="592136"/>
          </a:xfrm>
          <a:prstGeom prst="rect">
            <a:avLst/>
          </a:prstGeom>
        </p:spPr>
      </p:pic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632" y="264179"/>
            <a:ext cx="1802360" cy="346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5 CuadroTexto"/>
          <p:cNvSpPr txBox="1"/>
          <p:nvPr/>
        </p:nvSpPr>
        <p:spPr>
          <a:xfrm>
            <a:off x="5720" y="836712"/>
            <a:ext cx="9144000" cy="21544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endParaRPr lang="es-ES" sz="800" dirty="0"/>
          </a:p>
        </p:txBody>
      </p:sp>
      <p:sp>
        <p:nvSpPr>
          <p:cNvPr id="7" name="6 CuadroTexto"/>
          <p:cNvSpPr txBox="1"/>
          <p:nvPr/>
        </p:nvSpPr>
        <p:spPr>
          <a:xfrm>
            <a:off x="0" y="5934670"/>
            <a:ext cx="9144000" cy="92333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es-ES" sz="1200" dirty="0">
                <a:solidFill>
                  <a:schemeClr val="bg1"/>
                </a:solidFill>
              </a:rPr>
              <a:t>FORMACIÓ IL·LUSTRE COL.LEGI D’ADVOCATS/ADES DE </a:t>
            </a:r>
            <a:r>
              <a:rPr lang="es-ES" sz="1200" dirty="0" smtClean="0">
                <a:solidFill>
                  <a:schemeClr val="bg1"/>
                </a:solidFill>
              </a:rPr>
              <a:t>BARCELONA</a:t>
            </a:r>
          </a:p>
          <a:p>
            <a:pPr algn="ctr">
              <a:spcAft>
                <a:spcPts val="0"/>
              </a:spcAft>
            </a:pPr>
            <a:r>
              <a:rPr lang="ca-ES" sz="1200" dirty="0">
                <a:solidFill>
                  <a:schemeClr val="bg1"/>
                </a:solidFill>
                <a:latin typeface="Perpetua"/>
                <a:ea typeface="Times New Roman"/>
                <a:cs typeface="Times New Roman"/>
              </a:rPr>
              <a:t>23 de novembre de 2012</a:t>
            </a:r>
          </a:p>
          <a:p>
            <a:pPr algn="ctr">
              <a:spcAft>
                <a:spcPts val="0"/>
              </a:spcAft>
            </a:pPr>
            <a:r>
              <a:rPr lang="ca-ES" sz="1200" dirty="0">
                <a:solidFill>
                  <a:schemeClr val="bg1"/>
                </a:solidFill>
                <a:latin typeface="Perpetua"/>
                <a:ea typeface="Times New Roman"/>
                <a:cs typeface="Times New Roman"/>
              </a:rPr>
              <a:t>Gemma Altell i Marta Álvarez</a:t>
            </a:r>
          </a:p>
          <a:p>
            <a:pPr algn="ctr">
              <a:spcAft>
                <a:spcPts val="0"/>
              </a:spcAft>
            </a:pPr>
            <a:endParaRPr lang="es-ES" dirty="0">
              <a:solidFill>
                <a:srgbClr val="000000"/>
              </a:solidFill>
              <a:latin typeface="Perpetua"/>
              <a:ea typeface="Times New Roman"/>
              <a:cs typeface="Times New Roman"/>
            </a:endParaRPr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755650" y="1103313"/>
            <a:ext cx="7272338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tabLst>
                <a:tab pos="457200" algn="l"/>
              </a:tabLst>
              <a:defRPr/>
            </a:pPr>
            <a:r>
              <a:rPr lang="es-ES_tradnl" sz="30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Calibri" pitchFamily="34" charset="0"/>
                <a:ea typeface="+mj-ea"/>
                <a:cs typeface="Calibri" pitchFamily="34" charset="0"/>
              </a:rPr>
              <a:t>CONCEPTES BÀSICS</a:t>
            </a:r>
            <a:r>
              <a:rPr lang="es-ES_tradnl" sz="3000" b="1" dirty="0">
                <a:solidFill>
                  <a:schemeClr val="accent5">
                    <a:lumMod val="75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Calibri" pitchFamily="34" charset="0"/>
                <a:ea typeface="+mj-ea"/>
                <a:cs typeface="Calibri" pitchFamily="34" charset="0"/>
              </a:rPr>
              <a:t>. EL </a:t>
            </a:r>
            <a:r>
              <a:rPr lang="es-ES_tradnl" sz="30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Calibri" pitchFamily="34" charset="0"/>
                <a:ea typeface="+mj-ea"/>
                <a:cs typeface="Calibri" pitchFamily="34" charset="0"/>
              </a:rPr>
              <a:t>GÈNERE</a:t>
            </a:r>
            <a:endParaRPr lang="es-ES" sz="3000" b="1" dirty="0">
              <a:solidFill>
                <a:schemeClr val="accent5">
                  <a:lumMod val="75000"/>
                </a:schemeClr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latin typeface="Calibri" pitchFamily="34" charset="0"/>
              <a:ea typeface="+mj-ea"/>
              <a:cs typeface="Calibri" pitchFamily="34" charset="0"/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395288" y="1844824"/>
            <a:ext cx="8424862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000" b="1" u="sng" dirty="0" smtClean="0">
                <a:solidFill>
                  <a:schemeClr val="accent5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GÈNERE</a:t>
            </a:r>
            <a:r>
              <a:rPr lang="es-ES_tradnl" sz="2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s-ES_tradnl" sz="2000" dirty="0">
                <a:latin typeface="Calibri" pitchFamily="34" charset="0"/>
                <a:cs typeface="Calibri" pitchFamily="34" charset="0"/>
              </a:rPr>
              <a:t>no </a:t>
            </a:r>
            <a:r>
              <a:rPr lang="ca-ES" sz="2000" dirty="0" smtClean="0">
                <a:latin typeface="Calibri" pitchFamily="34" charset="0"/>
                <a:cs typeface="Calibri" pitchFamily="34" charset="0"/>
              </a:rPr>
              <a:t>és sinònim </a:t>
            </a:r>
            <a:r>
              <a:rPr lang="es-ES_tradnl" sz="2000" dirty="0" smtClean="0">
                <a:latin typeface="Calibri" pitchFamily="34" charset="0"/>
                <a:cs typeface="Calibri" pitchFamily="34" charset="0"/>
              </a:rPr>
              <a:t>de dona. Fa </a:t>
            </a:r>
            <a:r>
              <a:rPr lang="ca-ES" sz="2000" dirty="0" smtClean="0">
                <a:latin typeface="Calibri" pitchFamily="34" charset="0"/>
                <a:cs typeface="Calibri" pitchFamily="34" charset="0"/>
              </a:rPr>
              <a:t>referència als rols, responsabilitats i oportunitats assignats a un o altre sexe</a:t>
            </a:r>
            <a:r>
              <a:rPr lang="es-ES_tradnl" sz="2000" dirty="0" smtClean="0">
                <a:latin typeface="Calibri" pitchFamily="34" charset="0"/>
                <a:cs typeface="Calibri" pitchFamily="34" charset="0"/>
              </a:rPr>
              <a:t>, al </a:t>
            </a:r>
            <a:r>
              <a:rPr lang="es-ES_tradnl" sz="2000" dirty="0">
                <a:latin typeface="Calibri" pitchFamily="34" charset="0"/>
                <a:cs typeface="Calibri" pitchFamily="34" charset="0"/>
              </a:rPr>
              <a:t>que </a:t>
            </a:r>
            <a:r>
              <a:rPr lang="ca-ES" sz="2000" dirty="0" smtClean="0">
                <a:latin typeface="Calibri" pitchFamily="34" charset="0"/>
                <a:cs typeface="Calibri" pitchFamily="34" charset="0"/>
              </a:rPr>
              <a:t>s’espera</a:t>
            </a:r>
            <a:r>
              <a:rPr lang="es-ES_tradnl" sz="2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s-ES_tradnl" sz="2000" dirty="0">
                <a:latin typeface="Calibri" pitchFamily="34" charset="0"/>
                <a:cs typeface="Calibri" pitchFamily="34" charset="0"/>
              </a:rPr>
              <a:t>de la persona </a:t>
            </a:r>
            <a:r>
              <a:rPr lang="ca-ES" sz="2000" dirty="0" smtClean="0">
                <a:latin typeface="Calibri" pitchFamily="34" charset="0"/>
                <a:cs typeface="Calibri" pitchFamily="34" charset="0"/>
              </a:rPr>
              <a:t>pel fet </a:t>
            </a:r>
            <a:r>
              <a:rPr lang="es-ES_tradnl" sz="2000" dirty="0" smtClean="0">
                <a:latin typeface="Calibri" pitchFamily="34" charset="0"/>
                <a:cs typeface="Calibri" pitchFamily="34" charset="0"/>
              </a:rPr>
              <a:t>de </a:t>
            </a:r>
            <a:r>
              <a:rPr lang="es-ES_tradnl" sz="2000" dirty="0">
                <a:latin typeface="Calibri" pitchFamily="34" charset="0"/>
                <a:cs typeface="Calibri" pitchFamily="34" charset="0"/>
              </a:rPr>
              <a:t>ser </a:t>
            </a:r>
            <a:r>
              <a:rPr lang="es-ES_tradnl" sz="2000" dirty="0" smtClean="0">
                <a:latin typeface="Calibri" pitchFamily="34" charset="0"/>
                <a:cs typeface="Calibri" pitchFamily="34" charset="0"/>
              </a:rPr>
              <a:t>home </a:t>
            </a:r>
            <a:r>
              <a:rPr lang="es-ES_tradnl" sz="2000" dirty="0">
                <a:latin typeface="Calibri" pitchFamily="34" charset="0"/>
                <a:cs typeface="Calibri" pitchFamily="34" charset="0"/>
              </a:rPr>
              <a:t>o </a:t>
            </a:r>
            <a:r>
              <a:rPr lang="es-ES_tradnl" sz="2000" dirty="0" smtClean="0">
                <a:latin typeface="Calibri" pitchFamily="34" charset="0"/>
                <a:cs typeface="Calibri" pitchFamily="34" charset="0"/>
              </a:rPr>
              <a:t>dona. Fa </a:t>
            </a:r>
            <a:r>
              <a:rPr lang="ca-ES" sz="2000" dirty="0" smtClean="0">
                <a:latin typeface="Calibri" pitchFamily="34" charset="0"/>
                <a:cs typeface="Calibri" pitchFamily="34" charset="0"/>
              </a:rPr>
              <a:t>referència</a:t>
            </a:r>
            <a:r>
              <a:rPr lang="es-ES_tradnl" sz="2000" dirty="0" smtClean="0">
                <a:latin typeface="Calibri" pitchFamily="34" charset="0"/>
                <a:cs typeface="Calibri" pitchFamily="34" charset="0"/>
              </a:rPr>
              <a:t> al que </a:t>
            </a:r>
            <a:r>
              <a:rPr lang="ca-ES" sz="2000" dirty="0" smtClean="0">
                <a:latin typeface="Calibri" pitchFamily="34" charset="0"/>
                <a:cs typeface="Calibri" pitchFamily="34" charset="0"/>
              </a:rPr>
              <a:t>és femení </a:t>
            </a:r>
            <a:r>
              <a:rPr lang="es-ES_tradnl" sz="2000" dirty="0" smtClean="0">
                <a:latin typeface="Calibri" pitchFamily="34" charset="0"/>
                <a:cs typeface="Calibri" pitchFamily="34" charset="0"/>
              </a:rPr>
              <a:t>i al </a:t>
            </a:r>
            <a:r>
              <a:rPr lang="ca-ES" sz="2000" dirty="0" smtClean="0">
                <a:latin typeface="Calibri" pitchFamily="34" charset="0"/>
                <a:cs typeface="Calibri" pitchFamily="34" charset="0"/>
              </a:rPr>
              <a:t>que és masculí</a:t>
            </a:r>
            <a:r>
              <a:rPr lang="es-ES_tradnl" sz="2000" dirty="0" smtClean="0">
                <a:latin typeface="Calibri" pitchFamily="34" charset="0"/>
                <a:cs typeface="Calibri" pitchFamily="34" charset="0"/>
              </a:rPr>
              <a:t>.</a:t>
            </a:r>
            <a:endParaRPr lang="es-ES_tradnl" sz="2000" dirty="0">
              <a:latin typeface="Calibri" pitchFamily="34" charset="0"/>
              <a:cs typeface="Calibri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s-ES_tradnl" dirty="0">
              <a:latin typeface="+mn-lt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a-ES" sz="2000" dirty="0" smtClean="0">
                <a:latin typeface="Calibri" pitchFamily="34" charset="0"/>
                <a:cs typeface="Calibri" pitchFamily="34" charset="0"/>
              </a:rPr>
              <a:t>És</a:t>
            </a:r>
            <a:r>
              <a:rPr lang="es-ES" sz="2000" dirty="0" smtClean="0">
                <a:latin typeface="Calibri" pitchFamily="34" charset="0"/>
                <a:cs typeface="Calibri" pitchFamily="34" charset="0"/>
              </a:rPr>
              <a:t>, per </a:t>
            </a:r>
            <a:r>
              <a:rPr lang="ca-ES" sz="2000" dirty="0" smtClean="0">
                <a:latin typeface="Calibri" pitchFamily="34" charset="0"/>
                <a:cs typeface="Calibri" pitchFamily="34" charset="0"/>
              </a:rPr>
              <a:t>tant</a:t>
            </a:r>
            <a:r>
              <a:rPr lang="es-ES" sz="2000" dirty="0" smtClean="0">
                <a:latin typeface="Calibri" pitchFamily="34" charset="0"/>
                <a:cs typeface="Calibri" pitchFamily="34" charset="0"/>
              </a:rPr>
              <a:t>, </a:t>
            </a:r>
            <a:r>
              <a:rPr lang="es-ES" sz="2000" dirty="0">
                <a:latin typeface="Calibri" pitchFamily="34" charset="0"/>
                <a:cs typeface="Calibri" pitchFamily="34" charset="0"/>
              </a:rPr>
              <a:t>una</a:t>
            </a:r>
            <a:r>
              <a:rPr lang="es-ES_tradnl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ca-ES" sz="2000" dirty="0" smtClean="0">
                <a:latin typeface="Calibri" pitchFamily="34" charset="0"/>
                <a:cs typeface="Calibri" pitchFamily="34" charset="0"/>
              </a:rPr>
              <a:t>construcció</a:t>
            </a:r>
            <a:r>
              <a:rPr lang="es-ES_tradnl" sz="2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s-ES_tradnl" sz="2000" dirty="0">
                <a:latin typeface="Calibri" pitchFamily="34" charset="0"/>
                <a:cs typeface="Calibri" pitchFamily="34" charset="0"/>
              </a:rPr>
              <a:t>social.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s-ES_tradnl" dirty="0">
              <a:latin typeface="+mn-lt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a-ES" sz="2000" dirty="0" smtClean="0">
                <a:latin typeface="Calibri" pitchFamily="34" charset="0"/>
                <a:cs typeface="Calibri" pitchFamily="34" charset="0"/>
              </a:rPr>
              <a:t>Està</a:t>
            </a:r>
            <a:r>
              <a:rPr lang="es-ES_tradnl" sz="2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ca-ES" sz="2000" dirty="0" smtClean="0">
                <a:latin typeface="Calibri" pitchFamily="34" charset="0"/>
                <a:cs typeface="Calibri" pitchFamily="34" charset="0"/>
              </a:rPr>
              <a:t>determinat</a:t>
            </a:r>
            <a:r>
              <a:rPr lang="es-ES_tradnl" sz="2000" dirty="0" smtClean="0">
                <a:latin typeface="Calibri" pitchFamily="34" charset="0"/>
                <a:cs typeface="Calibri" pitchFamily="34" charset="0"/>
              </a:rPr>
              <a:t> per </a:t>
            </a:r>
            <a:r>
              <a:rPr lang="es-ES_tradnl" sz="2000" dirty="0">
                <a:latin typeface="Calibri" pitchFamily="34" charset="0"/>
                <a:cs typeface="Calibri" pitchFamily="34" charset="0"/>
              </a:rPr>
              <a:t>la cultura </a:t>
            </a:r>
            <a:r>
              <a:rPr lang="es-ES_tradnl" sz="2000" dirty="0" smtClean="0">
                <a:latin typeface="Calibri" pitchFamily="34" charset="0"/>
                <a:cs typeface="Calibri" pitchFamily="34" charset="0"/>
              </a:rPr>
              <a:t>i </a:t>
            </a:r>
            <a:r>
              <a:rPr lang="es-ES_tradnl" sz="2000" dirty="0">
                <a:latin typeface="Calibri" pitchFamily="34" charset="0"/>
                <a:cs typeface="Calibri" pitchFamily="34" charset="0"/>
              </a:rPr>
              <a:t>el </a:t>
            </a:r>
            <a:r>
              <a:rPr lang="ca-ES" sz="2000" dirty="0" smtClean="0">
                <a:latin typeface="Calibri" pitchFamily="34" charset="0"/>
                <a:cs typeface="Calibri" pitchFamily="34" charset="0"/>
              </a:rPr>
              <a:t>context</a:t>
            </a:r>
            <a:r>
              <a:rPr lang="es-ES_tradnl" sz="2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s-ES_tradnl" sz="2000" dirty="0">
                <a:latin typeface="Calibri" pitchFamily="34" charset="0"/>
                <a:cs typeface="Calibri" pitchFamily="34" charset="0"/>
              </a:rPr>
              <a:t>social, </a:t>
            </a:r>
            <a:r>
              <a:rPr lang="ca-ES" sz="2000" dirty="0" smtClean="0">
                <a:latin typeface="Calibri" pitchFamily="34" charset="0"/>
                <a:cs typeface="Calibri" pitchFamily="34" charset="0"/>
              </a:rPr>
              <a:t>polític</a:t>
            </a:r>
            <a:r>
              <a:rPr lang="es-ES_tradnl" sz="2000" dirty="0" smtClean="0">
                <a:latin typeface="Calibri" pitchFamily="34" charset="0"/>
                <a:cs typeface="Calibri" pitchFamily="34" charset="0"/>
              </a:rPr>
              <a:t> i </a:t>
            </a:r>
            <a:r>
              <a:rPr lang="ca-ES" sz="2000" dirty="0" smtClean="0">
                <a:latin typeface="Calibri" pitchFamily="34" charset="0"/>
                <a:cs typeface="Calibri" pitchFamily="34" charset="0"/>
              </a:rPr>
              <a:t>econòmic</a:t>
            </a:r>
            <a:r>
              <a:rPr lang="es-ES" sz="2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ca-ES" sz="2000" dirty="0" smtClean="0">
                <a:latin typeface="Calibri" pitchFamily="34" charset="0"/>
                <a:cs typeface="Calibri" pitchFamily="34" charset="0"/>
              </a:rPr>
              <a:t>basat</a:t>
            </a:r>
            <a:r>
              <a:rPr lang="es-ES" sz="2000" dirty="0" smtClean="0">
                <a:latin typeface="Calibri" pitchFamily="34" charset="0"/>
                <a:cs typeface="Calibri" pitchFamily="34" charset="0"/>
              </a:rPr>
              <a:t> en </a:t>
            </a:r>
            <a:r>
              <a:rPr lang="es-ES" sz="2000" dirty="0">
                <a:latin typeface="Calibri" pitchFamily="34" charset="0"/>
                <a:cs typeface="Calibri" pitchFamily="34" charset="0"/>
              </a:rPr>
              <a:t>el poder, </a:t>
            </a:r>
            <a:r>
              <a:rPr lang="es-ES" sz="2000" dirty="0" smtClean="0">
                <a:latin typeface="Calibri" pitchFamily="34" charset="0"/>
                <a:cs typeface="Calibri" pitchFamily="34" charset="0"/>
              </a:rPr>
              <a:t>i </a:t>
            </a:r>
            <a:r>
              <a:rPr lang="es-ES" sz="2000" dirty="0">
                <a:latin typeface="Calibri" pitchFamily="34" charset="0"/>
                <a:cs typeface="Calibri" pitchFamily="34" charset="0"/>
              </a:rPr>
              <a:t>en </a:t>
            </a:r>
            <a:r>
              <a:rPr lang="es-ES" sz="2000" dirty="0" smtClean="0">
                <a:latin typeface="Calibri" pitchFamily="34" charset="0"/>
                <a:cs typeface="Calibri" pitchFamily="34" charset="0"/>
              </a:rPr>
              <a:t>les </a:t>
            </a:r>
            <a:r>
              <a:rPr lang="ca-ES" sz="2000" dirty="0" smtClean="0">
                <a:latin typeface="Calibri" pitchFamily="34" charset="0"/>
                <a:cs typeface="Calibri" pitchFamily="34" charset="0"/>
              </a:rPr>
              <a:t>diferències</a:t>
            </a:r>
            <a:r>
              <a:rPr lang="es-ES" sz="2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ca-ES" sz="2000" dirty="0" smtClean="0">
                <a:latin typeface="Calibri" pitchFamily="34" charset="0"/>
                <a:cs typeface="Calibri" pitchFamily="34" charset="0"/>
              </a:rPr>
              <a:t>sustentades</a:t>
            </a:r>
            <a:r>
              <a:rPr lang="es-ES" sz="2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s-ES" sz="2000" dirty="0">
                <a:latin typeface="Calibri" pitchFamily="34" charset="0"/>
                <a:cs typeface="Calibri" pitchFamily="34" charset="0"/>
              </a:rPr>
              <a:t>en la </a:t>
            </a:r>
            <a:r>
              <a:rPr lang="ca-ES" sz="2000" dirty="0" smtClean="0">
                <a:latin typeface="Calibri" pitchFamily="34" charset="0"/>
                <a:cs typeface="Calibri" pitchFamily="34" charset="0"/>
              </a:rPr>
              <a:t>desigualtat</a:t>
            </a:r>
            <a:r>
              <a:rPr lang="es-ES" sz="2000" dirty="0" smtClean="0">
                <a:latin typeface="Calibri" pitchFamily="34" charset="0"/>
                <a:cs typeface="Calibri" pitchFamily="34" charset="0"/>
              </a:rPr>
              <a:t> i </a:t>
            </a:r>
            <a:r>
              <a:rPr lang="es-ES" sz="2000" dirty="0">
                <a:latin typeface="Calibri" pitchFamily="34" charset="0"/>
                <a:cs typeface="Calibri" pitchFamily="34" charset="0"/>
              </a:rPr>
              <a:t>la </a:t>
            </a:r>
            <a:r>
              <a:rPr lang="ca-ES" sz="2000" dirty="0" smtClean="0">
                <a:latin typeface="Calibri" pitchFamily="34" charset="0"/>
                <a:cs typeface="Calibri" pitchFamily="34" charset="0"/>
              </a:rPr>
              <a:t>iniquitat</a:t>
            </a:r>
            <a:r>
              <a:rPr lang="es-ES" sz="2000" dirty="0" smtClean="0">
                <a:latin typeface="Calibri" pitchFamily="34" charset="0"/>
                <a:cs typeface="Calibri" pitchFamily="34" charset="0"/>
              </a:rPr>
              <a:t>, </a:t>
            </a:r>
            <a:r>
              <a:rPr lang="ca-ES" sz="2000" dirty="0" smtClean="0">
                <a:latin typeface="Calibri" pitchFamily="34" charset="0"/>
                <a:cs typeface="Calibri" pitchFamily="34" charset="0"/>
              </a:rPr>
              <a:t>però</a:t>
            </a:r>
            <a:r>
              <a:rPr lang="es-ES" sz="2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s-ES" sz="2000" dirty="0">
                <a:latin typeface="Calibri" pitchFamily="34" charset="0"/>
                <a:cs typeface="Calibri" pitchFamily="34" charset="0"/>
              </a:rPr>
              <a:t>no </a:t>
            </a:r>
            <a:r>
              <a:rPr lang="es-ES" sz="2000" dirty="0" smtClean="0">
                <a:latin typeface="Calibri" pitchFamily="34" charset="0"/>
                <a:cs typeface="Calibri" pitchFamily="34" charset="0"/>
              </a:rPr>
              <a:t>per </a:t>
            </a:r>
            <a:r>
              <a:rPr lang="es-ES" sz="2000" dirty="0">
                <a:latin typeface="Calibri" pitchFamily="34" charset="0"/>
                <a:cs typeface="Calibri" pitchFamily="34" charset="0"/>
              </a:rPr>
              <a:t>la </a:t>
            </a:r>
            <a:r>
              <a:rPr lang="ca-ES" sz="2000" dirty="0" smtClean="0">
                <a:latin typeface="Calibri" pitchFamily="34" charset="0"/>
                <a:cs typeface="Calibri" pitchFamily="34" charset="0"/>
              </a:rPr>
              <a:t>biologia</a:t>
            </a:r>
            <a:r>
              <a:rPr lang="es-ES" sz="2000" dirty="0" smtClean="0">
                <a:latin typeface="Calibri" pitchFamily="34" charset="0"/>
                <a:cs typeface="Calibri" pitchFamily="34" charset="0"/>
              </a:rPr>
              <a:t>.</a:t>
            </a:r>
            <a:endParaRPr lang="es-ES" sz="2000" dirty="0">
              <a:latin typeface="Calibri" pitchFamily="34" charset="0"/>
              <a:cs typeface="Calibri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>
              <a:latin typeface="+mn-lt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a-ES" sz="2000" dirty="0" smtClean="0">
                <a:latin typeface="Calibri" pitchFamily="34" charset="0"/>
                <a:cs typeface="Calibri" pitchFamily="34" charset="0"/>
              </a:rPr>
              <a:t>Influeix</a:t>
            </a:r>
            <a:r>
              <a:rPr lang="es-ES_tradnl" sz="2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ca-ES" sz="2000" dirty="0" smtClean="0">
                <a:latin typeface="Calibri" pitchFamily="34" charset="0"/>
                <a:cs typeface="Calibri" pitchFamily="34" charset="0"/>
              </a:rPr>
              <a:t>inevitablement</a:t>
            </a:r>
            <a:r>
              <a:rPr lang="es-ES_tradnl" sz="2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s-ES_tradnl" sz="2000" dirty="0">
                <a:latin typeface="Calibri" pitchFamily="34" charset="0"/>
                <a:cs typeface="Calibri" pitchFamily="34" charset="0"/>
              </a:rPr>
              <a:t>en </a:t>
            </a:r>
            <a:r>
              <a:rPr lang="es-ES_tradnl" sz="2000" dirty="0" smtClean="0">
                <a:latin typeface="Calibri" pitchFamily="34" charset="0"/>
                <a:cs typeface="Calibri" pitchFamily="34" charset="0"/>
              </a:rPr>
              <a:t>les </a:t>
            </a:r>
            <a:r>
              <a:rPr lang="ca-ES" sz="2000" dirty="0" smtClean="0">
                <a:latin typeface="Calibri" pitchFamily="34" charset="0"/>
                <a:cs typeface="Calibri" pitchFamily="34" charset="0"/>
              </a:rPr>
              <a:t>relacions</a:t>
            </a:r>
            <a:r>
              <a:rPr lang="es-ES_tradnl" sz="2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ca-ES" sz="2000" dirty="0" smtClean="0">
                <a:latin typeface="Calibri" pitchFamily="34" charset="0"/>
                <a:cs typeface="Calibri" pitchFamily="34" charset="0"/>
              </a:rPr>
              <a:t>socioculturals</a:t>
            </a:r>
            <a:r>
              <a:rPr lang="es-ES_tradnl" sz="2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s-ES_tradnl" sz="2000" dirty="0">
                <a:latin typeface="Calibri" pitchFamily="34" charset="0"/>
                <a:cs typeface="Calibri" pitchFamily="34" charset="0"/>
              </a:rPr>
              <a:t>entre </a:t>
            </a:r>
            <a:r>
              <a:rPr lang="es-ES_tradnl" sz="2000" dirty="0" smtClean="0">
                <a:latin typeface="Calibri" pitchFamily="34" charset="0"/>
                <a:cs typeface="Calibri" pitchFamily="34" charset="0"/>
              </a:rPr>
              <a:t>dones i </a:t>
            </a:r>
            <a:r>
              <a:rPr lang="ca-ES" sz="2000" dirty="0" smtClean="0">
                <a:latin typeface="Calibri" pitchFamily="34" charset="0"/>
                <a:cs typeface="Calibri" pitchFamily="34" charset="0"/>
              </a:rPr>
              <a:t>homes</a:t>
            </a:r>
            <a:r>
              <a:rPr lang="es-ES_tradnl" sz="2000" dirty="0" smtClean="0">
                <a:latin typeface="Calibri" pitchFamily="34" charset="0"/>
                <a:cs typeface="Calibri" pitchFamily="34" charset="0"/>
              </a:rPr>
              <a:t>, nenes i </a:t>
            </a:r>
            <a:r>
              <a:rPr lang="ca-ES" sz="2000" dirty="0" smtClean="0">
                <a:latin typeface="Calibri" pitchFamily="34" charset="0"/>
                <a:cs typeface="Calibri" pitchFamily="34" charset="0"/>
              </a:rPr>
              <a:t>nens</a:t>
            </a:r>
            <a:r>
              <a:rPr lang="es-ES_tradnl" sz="2000" dirty="0" smtClean="0">
                <a:latin typeface="Calibri" pitchFamily="34" charset="0"/>
                <a:cs typeface="Calibri" pitchFamily="34" charset="0"/>
              </a:rPr>
              <a:t>, </a:t>
            </a:r>
            <a:r>
              <a:rPr lang="ca-ES" sz="2000" dirty="0" smtClean="0">
                <a:latin typeface="Calibri" pitchFamily="34" charset="0"/>
                <a:cs typeface="Calibri" pitchFamily="34" charset="0"/>
              </a:rPr>
              <a:t>incloses</a:t>
            </a:r>
            <a:r>
              <a:rPr lang="es-ES_tradnl" sz="2000" dirty="0" smtClean="0">
                <a:latin typeface="Calibri" pitchFamily="34" charset="0"/>
                <a:cs typeface="Calibri" pitchFamily="34" charset="0"/>
              </a:rPr>
              <a:t> les </a:t>
            </a:r>
            <a:r>
              <a:rPr lang="ca-ES" sz="2000" dirty="0" smtClean="0">
                <a:latin typeface="Calibri" pitchFamily="34" charset="0"/>
                <a:cs typeface="Calibri" pitchFamily="34" charset="0"/>
              </a:rPr>
              <a:t>relacions</a:t>
            </a:r>
            <a:r>
              <a:rPr lang="es-ES_tradnl" sz="2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s-ES_tradnl" sz="2000" dirty="0">
                <a:latin typeface="Calibri" pitchFamily="34" charset="0"/>
                <a:cs typeface="Calibri" pitchFamily="34" charset="0"/>
              </a:rPr>
              <a:t>de poder </a:t>
            </a:r>
            <a:r>
              <a:rPr lang="es-ES_tradnl" sz="2000" dirty="0" smtClean="0">
                <a:latin typeface="Calibri" pitchFamily="34" charset="0"/>
                <a:cs typeface="Calibri" pitchFamily="34" charset="0"/>
              </a:rPr>
              <a:t>i </a:t>
            </a:r>
            <a:r>
              <a:rPr lang="ca-ES" sz="2000" dirty="0" smtClean="0">
                <a:latin typeface="Calibri" pitchFamily="34" charset="0"/>
                <a:cs typeface="Calibri" pitchFamily="34" charset="0"/>
              </a:rPr>
              <a:t>subordinació</a:t>
            </a:r>
            <a:r>
              <a:rPr lang="es-ES_tradnl" sz="2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s-ES_tradnl" sz="2000" dirty="0">
                <a:latin typeface="Calibri" pitchFamily="34" charset="0"/>
                <a:cs typeface="Calibri" pitchFamily="34" charset="0"/>
              </a:rPr>
              <a:t>entre </a:t>
            </a:r>
            <a:r>
              <a:rPr lang="ca-ES" sz="2000" dirty="0" smtClean="0">
                <a:latin typeface="Calibri" pitchFamily="34" charset="0"/>
                <a:cs typeface="Calibri" pitchFamily="34" charset="0"/>
              </a:rPr>
              <a:t>ambdós</a:t>
            </a:r>
            <a:r>
              <a:rPr lang="es-ES_tradnl" sz="2000" dirty="0" smtClean="0">
                <a:latin typeface="Calibri" pitchFamily="34" charset="0"/>
                <a:cs typeface="Calibri" pitchFamily="34" charset="0"/>
              </a:rPr>
              <a:t>. </a:t>
            </a:r>
            <a:endParaRPr lang="es-ES" sz="2000" dirty="0">
              <a:solidFill>
                <a:schemeClr val="accent2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2167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141415"/>
            <a:ext cx="945468" cy="592136"/>
          </a:xfrm>
          <a:prstGeom prst="rect">
            <a:avLst/>
          </a:prstGeom>
        </p:spPr>
      </p:pic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632" y="264179"/>
            <a:ext cx="1802360" cy="346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5 CuadroTexto"/>
          <p:cNvSpPr txBox="1"/>
          <p:nvPr/>
        </p:nvSpPr>
        <p:spPr>
          <a:xfrm>
            <a:off x="5720" y="836712"/>
            <a:ext cx="9144000" cy="21544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endParaRPr lang="es-ES" sz="800" dirty="0"/>
          </a:p>
        </p:txBody>
      </p:sp>
      <p:sp>
        <p:nvSpPr>
          <p:cNvPr id="7" name="6 CuadroTexto"/>
          <p:cNvSpPr txBox="1"/>
          <p:nvPr/>
        </p:nvSpPr>
        <p:spPr>
          <a:xfrm>
            <a:off x="0" y="5934670"/>
            <a:ext cx="9144000" cy="92333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es-ES" sz="1200" dirty="0">
                <a:solidFill>
                  <a:schemeClr val="bg1"/>
                </a:solidFill>
              </a:rPr>
              <a:t>FORMACIÓ IL·LUSTRE COL.LEGI D’ADVOCATS/ADES DE </a:t>
            </a:r>
            <a:r>
              <a:rPr lang="es-ES" sz="1200" dirty="0" smtClean="0">
                <a:solidFill>
                  <a:schemeClr val="bg1"/>
                </a:solidFill>
              </a:rPr>
              <a:t>BARCELONA</a:t>
            </a:r>
          </a:p>
          <a:p>
            <a:pPr algn="ctr">
              <a:spcAft>
                <a:spcPts val="0"/>
              </a:spcAft>
            </a:pPr>
            <a:r>
              <a:rPr lang="ca-ES" sz="1200" dirty="0">
                <a:solidFill>
                  <a:schemeClr val="bg1"/>
                </a:solidFill>
                <a:latin typeface="Perpetua"/>
                <a:ea typeface="Times New Roman"/>
                <a:cs typeface="Times New Roman"/>
              </a:rPr>
              <a:t>23 de novembre de 2012</a:t>
            </a:r>
          </a:p>
          <a:p>
            <a:pPr algn="ctr">
              <a:spcAft>
                <a:spcPts val="0"/>
              </a:spcAft>
            </a:pPr>
            <a:r>
              <a:rPr lang="ca-ES" sz="1200" dirty="0">
                <a:solidFill>
                  <a:schemeClr val="bg1"/>
                </a:solidFill>
                <a:latin typeface="Perpetua"/>
                <a:ea typeface="Times New Roman"/>
                <a:cs typeface="Times New Roman"/>
              </a:rPr>
              <a:t>Gemma Altell i Marta Álvarez</a:t>
            </a:r>
          </a:p>
          <a:p>
            <a:pPr algn="ctr">
              <a:spcAft>
                <a:spcPts val="0"/>
              </a:spcAft>
            </a:pPr>
            <a:endParaRPr lang="es-ES" dirty="0">
              <a:solidFill>
                <a:srgbClr val="000000"/>
              </a:solidFill>
              <a:latin typeface="Perpetua"/>
              <a:ea typeface="Times New Roman"/>
              <a:cs typeface="Times New Roman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755651" y="1713985"/>
            <a:ext cx="828084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chemeClr val="accent5">
                  <a:lumMod val="75000"/>
                </a:schemeClr>
              </a:buClr>
              <a:buFont typeface="Arial" pitchFamily="34" charset="0"/>
              <a:buChar char="•"/>
            </a:pPr>
            <a:r>
              <a:rPr lang="ca-ES" b="1" dirty="0"/>
              <a:t>Violència </a:t>
            </a:r>
            <a:r>
              <a:rPr lang="ca-ES" b="1" dirty="0" smtClean="0"/>
              <a:t>psicològica</a:t>
            </a:r>
          </a:p>
          <a:p>
            <a:endParaRPr lang="es-ES" dirty="0"/>
          </a:p>
          <a:p>
            <a:r>
              <a:rPr lang="es-ES" dirty="0" smtClean="0"/>
              <a:t>	- </a:t>
            </a:r>
            <a:r>
              <a:rPr lang="es-ES" dirty="0" err="1" smtClean="0"/>
              <a:t>Abús</a:t>
            </a:r>
            <a:r>
              <a:rPr lang="es-ES" dirty="0" smtClean="0"/>
              <a:t> </a:t>
            </a:r>
            <a:r>
              <a:rPr lang="es-ES" dirty="0"/>
              <a:t>social / </a:t>
            </a:r>
            <a:r>
              <a:rPr lang="es-ES" dirty="0" smtClean="0"/>
              <a:t>ambiental</a:t>
            </a:r>
          </a:p>
          <a:p>
            <a:endParaRPr lang="es-ES" dirty="0" smtClean="0"/>
          </a:p>
          <a:p>
            <a:pPr algn="just"/>
            <a:r>
              <a:rPr lang="ca-ES" dirty="0" smtClean="0"/>
              <a:t>	- Abús </a:t>
            </a:r>
            <a:r>
              <a:rPr lang="ca-ES" dirty="0"/>
              <a:t>econòmic: control dels diners, com a forma de controlar l’autonomia. </a:t>
            </a:r>
          </a:p>
          <a:p>
            <a:pPr marL="1076325" indent="-1076325"/>
            <a:r>
              <a:rPr lang="ca-ES" dirty="0" smtClean="0"/>
              <a:t>	S’impedeix </a:t>
            </a:r>
            <a:r>
              <a:rPr lang="ca-ES" dirty="0"/>
              <a:t>l’accés als diners, a prendre decisions, hi ha un apoderament de béns</a:t>
            </a:r>
            <a:r>
              <a:rPr lang="ca-ES" dirty="0" smtClean="0"/>
              <a:t>,  </a:t>
            </a:r>
            <a:r>
              <a:rPr lang="ca-ES" dirty="0"/>
              <a:t>impediment a treballar, exigència d’explicacions de les despeses...</a:t>
            </a:r>
          </a:p>
          <a:p>
            <a:endParaRPr lang="ca-ES" b="1" dirty="0"/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itchFamily="34" charset="0"/>
              <a:buChar char="•"/>
            </a:pPr>
            <a:r>
              <a:rPr lang="ca-ES" b="1" dirty="0"/>
              <a:t>Violència física</a:t>
            </a:r>
            <a:endParaRPr lang="es-ES" dirty="0"/>
          </a:p>
          <a:p>
            <a:endParaRPr lang="es-ES_tradnl" dirty="0" smtClean="0"/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itchFamily="34" charset="0"/>
              <a:buChar char="•"/>
            </a:pPr>
            <a:r>
              <a:rPr lang="ca-ES" b="1" dirty="0"/>
              <a:t>Violència sexual </a:t>
            </a:r>
            <a:endParaRPr lang="es-ES" dirty="0"/>
          </a:p>
          <a:p>
            <a:endParaRPr lang="es-ES_tradnl" dirty="0" smtClean="0"/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itchFamily="34" charset="0"/>
              <a:buChar char="•"/>
            </a:pPr>
            <a:r>
              <a:rPr lang="ca-ES" b="1" dirty="0"/>
              <a:t>Violència domèstica o familiar</a:t>
            </a:r>
            <a:endParaRPr lang="es-ES" dirty="0"/>
          </a:p>
          <a:p>
            <a:endParaRPr lang="es-ES" dirty="0"/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755650" y="1103313"/>
            <a:ext cx="7272338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tabLst>
                <a:tab pos="457200" algn="l"/>
              </a:tabLst>
              <a:defRPr/>
            </a:pPr>
            <a:r>
              <a:rPr lang="es-ES_tradnl" sz="30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Calibri" pitchFamily="34" charset="0"/>
                <a:ea typeface="+mj-ea"/>
                <a:cs typeface="Calibri" pitchFamily="34" charset="0"/>
              </a:rPr>
              <a:t>TIPUS DE VIOLÈNCIA</a:t>
            </a:r>
            <a:endParaRPr lang="es-ES" sz="3000" b="1" dirty="0">
              <a:solidFill>
                <a:schemeClr val="accent5">
                  <a:lumMod val="75000"/>
                </a:schemeClr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latin typeface="Calibri" pitchFamily="34" charset="0"/>
              <a:ea typeface="+mj-ea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3090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141415"/>
            <a:ext cx="945468" cy="592136"/>
          </a:xfrm>
          <a:prstGeom prst="rect">
            <a:avLst/>
          </a:prstGeom>
        </p:spPr>
      </p:pic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632" y="264179"/>
            <a:ext cx="1802360" cy="346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5 CuadroTexto"/>
          <p:cNvSpPr txBox="1"/>
          <p:nvPr/>
        </p:nvSpPr>
        <p:spPr>
          <a:xfrm>
            <a:off x="5720" y="836712"/>
            <a:ext cx="9144000" cy="21544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endParaRPr lang="es-ES" sz="800" dirty="0"/>
          </a:p>
        </p:txBody>
      </p:sp>
      <p:sp>
        <p:nvSpPr>
          <p:cNvPr id="7" name="6 CuadroTexto"/>
          <p:cNvSpPr txBox="1"/>
          <p:nvPr/>
        </p:nvSpPr>
        <p:spPr>
          <a:xfrm>
            <a:off x="0" y="5934670"/>
            <a:ext cx="9144000" cy="92333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es-ES" sz="1200" dirty="0">
                <a:solidFill>
                  <a:schemeClr val="bg1"/>
                </a:solidFill>
              </a:rPr>
              <a:t>FORMACIÓ IL·LUSTRE COL.LEGI D’ADVOCATS/ADES DE </a:t>
            </a:r>
            <a:r>
              <a:rPr lang="es-ES" sz="1200" dirty="0" smtClean="0">
                <a:solidFill>
                  <a:schemeClr val="bg1"/>
                </a:solidFill>
              </a:rPr>
              <a:t>BARCELONA</a:t>
            </a:r>
          </a:p>
          <a:p>
            <a:pPr algn="ctr">
              <a:spcAft>
                <a:spcPts val="0"/>
              </a:spcAft>
            </a:pPr>
            <a:r>
              <a:rPr lang="ca-ES" sz="1200" dirty="0">
                <a:solidFill>
                  <a:schemeClr val="bg1"/>
                </a:solidFill>
                <a:latin typeface="Perpetua"/>
                <a:ea typeface="Times New Roman"/>
                <a:cs typeface="Times New Roman"/>
              </a:rPr>
              <a:t>23 de novembre de 2012</a:t>
            </a:r>
          </a:p>
          <a:p>
            <a:pPr algn="ctr">
              <a:spcAft>
                <a:spcPts val="0"/>
              </a:spcAft>
            </a:pPr>
            <a:r>
              <a:rPr lang="ca-ES" sz="1200" dirty="0">
                <a:solidFill>
                  <a:schemeClr val="bg1"/>
                </a:solidFill>
                <a:latin typeface="Perpetua"/>
                <a:ea typeface="Times New Roman"/>
                <a:cs typeface="Times New Roman"/>
              </a:rPr>
              <a:t>Gemma Altell i Marta Álvarez</a:t>
            </a:r>
          </a:p>
          <a:p>
            <a:pPr algn="ctr">
              <a:spcAft>
                <a:spcPts val="0"/>
              </a:spcAft>
            </a:pPr>
            <a:endParaRPr lang="es-ES" dirty="0">
              <a:solidFill>
                <a:srgbClr val="000000"/>
              </a:solidFill>
              <a:latin typeface="Perpetua"/>
              <a:ea typeface="Times New Roman"/>
              <a:cs typeface="Times New Roman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755651" y="1713985"/>
            <a:ext cx="828084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ca-ES" b="1" dirty="0"/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itchFamily="34" charset="0"/>
              <a:buChar char="•"/>
            </a:pPr>
            <a:r>
              <a:rPr lang="ca-ES" b="1" dirty="0" smtClean="0"/>
              <a:t>Violència simètrica</a:t>
            </a:r>
            <a:endParaRPr lang="es-ES" dirty="0"/>
          </a:p>
          <a:p>
            <a:endParaRPr lang="es-ES_tradnl" dirty="0" smtClean="0"/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itchFamily="34" charset="0"/>
              <a:buChar char="•"/>
            </a:pPr>
            <a:r>
              <a:rPr lang="ca-ES" b="1" dirty="0" smtClean="0"/>
              <a:t>Violència complementària</a:t>
            </a:r>
            <a:endParaRPr lang="es-ES" dirty="0"/>
          </a:p>
          <a:p>
            <a:endParaRPr lang="es-ES_tradnl" dirty="0" smtClean="0"/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itchFamily="34" charset="0"/>
              <a:buChar char="•"/>
            </a:pPr>
            <a:r>
              <a:rPr lang="ca-ES" b="1" dirty="0"/>
              <a:t>Violència domèstica o familiar</a:t>
            </a:r>
            <a:endParaRPr lang="es-ES" dirty="0"/>
          </a:p>
          <a:p>
            <a:endParaRPr lang="es-ES" dirty="0"/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755650" y="1103313"/>
            <a:ext cx="7272338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tabLst>
                <a:tab pos="457200" algn="l"/>
              </a:tabLst>
              <a:defRPr/>
            </a:pPr>
            <a:r>
              <a:rPr lang="es-ES_tradnl" sz="30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Calibri" pitchFamily="34" charset="0"/>
                <a:ea typeface="+mj-ea"/>
                <a:cs typeface="Calibri" pitchFamily="34" charset="0"/>
              </a:rPr>
              <a:t>FORMES</a:t>
            </a:r>
            <a:r>
              <a:rPr lang="es-ES_tradnl" sz="30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Calibri" pitchFamily="34" charset="0"/>
                <a:ea typeface="+mj-ea"/>
                <a:cs typeface="Calibri" pitchFamily="34" charset="0"/>
              </a:rPr>
              <a:t> </a:t>
            </a:r>
            <a:r>
              <a:rPr lang="es-ES_tradnl" sz="30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Calibri" pitchFamily="34" charset="0"/>
                <a:ea typeface="+mj-ea"/>
                <a:cs typeface="Calibri" pitchFamily="34" charset="0"/>
              </a:rPr>
              <a:t>DE VIOLÈNCIA</a:t>
            </a:r>
            <a:endParaRPr lang="es-ES" sz="3000" b="1" dirty="0">
              <a:solidFill>
                <a:schemeClr val="accent5">
                  <a:lumMod val="75000"/>
                </a:schemeClr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latin typeface="Calibri" pitchFamily="34" charset="0"/>
              <a:ea typeface="+mj-ea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0332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80365" y="3356992"/>
            <a:ext cx="4293855" cy="1595789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AutoNum type="alphaUcParenR"/>
            </a:pPr>
            <a:r>
              <a:rPr lang="ca-ES" sz="2500" b="1" dirty="0" smtClean="0"/>
              <a:t>Determinar una evidència (maltractaments)</a:t>
            </a:r>
          </a:p>
          <a:p>
            <a:pPr marL="514350" indent="-514350">
              <a:buAutoNum type="alphaUcParenR"/>
            </a:pPr>
            <a:endParaRPr lang="ca-ES" sz="2500" b="1" dirty="0" smtClean="0"/>
          </a:p>
          <a:p>
            <a:pPr marL="514350" indent="-514350">
              <a:buAutoNum type="alphaUcParenR"/>
            </a:pPr>
            <a:r>
              <a:rPr lang="ca-ES" sz="2500" b="1" dirty="0" smtClean="0"/>
              <a:t>Registrar fets</a:t>
            </a:r>
          </a:p>
          <a:p>
            <a:pPr>
              <a:buNone/>
            </a:pPr>
            <a:endParaRPr lang="ca-ES" dirty="0" smtClean="0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141415"/>
            <a:ext cx="945468" cy="592136"/>
          </a:xfrm>
          <a:prstGeom prst="rect">
            <a:avLst/>
          </a:prstGeom>
        </p:spPr>
      </p:pic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632" y="264179"/>
            <a:ext cx="1802360" cy="346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5 CuadroTexto"/>
          <p:cNvSpPr txBox="1"/>
          <p:nvPr/>
        </p:nvSpPr>
        <p:spPr>
          <a:xfrm>
            <a:off x="5720" y="836712"/>
            <a:ext cx="9144000" cy="21544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endParaRPr lang="es-ES" sz="800" dirty="0"/>
          </a:p>
        </p:txBody>
      </p:sp>
      <p:sp>
        <p:nvSpPr>
          <p:cNvPr id="7" name="6 CuadroTexto"/>
          <p:cNvSpPr txBox="1"/>
          <p:nvPr/>
        </p:nvSpPr>
        <p:spPr>
          <a:xfrm>
            <a:off x="0" y="5934670"/>
            <a:ext cx="9144000" cy="92333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es-ES" sz="1200" dirty="0">
                <a:solidFill>
                  <a:schemeClr val="bg1"/>
                </a:solidFill>
              </a:rPr>
              <a:t>FORMACIÓ IL·LUSTRE COL.LEGI D’ADVOCATS/ADES DE </a:t>
            </a:r>
            <a:r>
              <a:rPr lang="es-ES" sz="1200" dirty="0" smtClean="0">
                <a:solidFill>
                  <a:schemeClr val="bg1"/>
                </a:solidFill>
              </a:rPr>
              <a:t>BARCELONA</a:t>
            </a:r>
          </a:p>
          <a:p>
            <a:pPr algn="ctr">
              <a:spcAft>
                <a:spcPts val="0"/>
              </a:spcAft>
            </a:pPr>
            <a:r>
              <a:rPr lang="ca-ES" sz="1200" dirty="0">
                <a:solidFill>
                  <a:schemeClr val="bg1"/>
                </a:solidFill>
                <a:latin typeface="Perpetua"/>
                <a:ea typeface="Times New Roman"/>
                <a:cs typeface="Times New Roman"/>
              </a:rPr>
              <a:t>23 de novembre de 2012</a:t>
            </a:r>
          </a:p>
          <a:p>
            <a:pPr algn="ctr">
              <a:spcAft>
                <a:spcPts val="0"/>
              </a:spcAft>
            </a:pPr>
            <a:r>
              <a:rPr lang="ca-ES" sz="1200" dirty="0">
                <a:solidFill>
                  <a:schemeClr val="bg1"/>
                </a:solidFill>
                <a:latin typeface="Perpetua"/>
                <a:ea typeface="Times New Roman"/>
                <a:cs typeface="Times New Roman"/>
              </a:rPr>
              <a:t>Gemma Altell i Marta Álvarez</a:t>
            </a:r>
          </a:p>
          <a:p>
            <a:pPr algn="ctr">
              <a:spcAft>
                <a:spcPts val="0"/>
              </a:spcAft>
            </a:pPr>
            <a:endParaRPr lang="es-ES" dirty="0">
              <a:solidFill>
                <a:srgbClr val="000000"/>
              </a:solidFill>
              <a:latin typeface="Perpetua"/>
              <a:ea typeface="Times New Roman"/>
              <a:cs typeface="Times New Roman"/>
            </a:endParaRPr>
          </a:p>
        </p:txBody>
      </p:sp>
      <p:sp>
        <p:nvSpPr>
          <p:cNvPr id="10" name="1 Título"/>
          <p:cNvSpPr txBox="1">
            <a:spLocks/>
          </p:cNvSpPr>
          <p:nvPr/>
        </p:nvSpPr>
        <p:spPr>
          <a:xfrm>
            <a:off x="99385" y="1772816"/>
            <a:ext cx="8928992" cy="43204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ca-ES" sz="2500" b="1" dirty="0" smtClean="0">
                <a:solidFill>
                  <a:schemeClr val="bg1"/>
                </a:solidFill>
              </a:rPr>
              <a:t>2.1. Tècnica d’entrevista amb les dones</a:t>
            </a:r>
            <a:endParaRPr lang="ca-ES" sz="2500" dirty="0">
              <a:solidFill>
                <a:schemeClr val="bg1"/>
              </a:solidFill>
            </a:endParaRPr>
          </a:p>
        </p:txBody>
      </p:sp>
      <p:graphicFrame>
        <p:nvGraphicFramePr>
          <p:cNvPr id="12" name="11 Diagrama"/>
          <p:cNvGraphicFramePr/>
          <p:nvPr>
            <p:extLst>
              <p:ext uri="{D42A27DB-BD31-4B8C-83A1-F6EECF244321}">
                <p14:modId xmlns:p14="http://schemas.microsoft.com/office/powerpoint/2010/main" val="776928512"/>
              </p:ext>
            </p:extLst>
          </p:nvPr>
        </p:nvGraphicFramePr>
        <p:xfrm>
          <a:off x="4577720" y="3027149"/>
          <a:ext cx="3672408" cy="22322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13" name="12 CuadroTexto"/>
          <p:cNvSpPr txBox="1"/>
          <p:nvPr/>
        </p:nvSpPr>
        <p:spPr>
          <a:xfrm>
            <a:off x="319817" y="2780928"/>
            <a:ext cx="326939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600" b="1" dirty="0" smtClean="0">
                <a:solidFill>
                  <a:schemeClr val="accent5">
                    <a:lumMod val="75000"/>
                  </a:schemeClr>
                </a:solidFill>
              </a:rPr>
              <a:t>OBJECTIUS</a:t>
            </a:r>
            <a:endParaRPr lang="es-ES" sz="26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6" name="1 Título"/>
          <p:cNvSpPr>
            <a:spLocks noGrp="1"/>
          </p:cNvSpPr>
          <p:nvPr>
            <p:ph type="title"/>
          </p:nvPr>
        </p:nvSpPr>
        <p:spPr>
          <a:xfrm>
            <a:off x="0" y="1124744"/>
            <a:ext cx="9149720" cy="576064"/>
          </a:xfrm>
          <a:solidFill>
            <a:schemeClr val="accent5"/>
          </a:solidFill>
        </p:spPr>
        <p:txBody>
          <a:bodyPr>
            <a:normAutofit/>
          </a:bodyPr>
          <a:lstStyle/>
          <a:p>
            <a:pPr lvl="0"/>
            <a:r>
              <a:rPr lang="ca-ES" sz="2700" b="1" dirty="0" smtClean="0">
                <a:solidFill>
                  <a:schemeClr val="bg1"/>
                </a:solidFill>
              </a:rPr>
              <a:t>2.  ADEQUACIÓ DE LA INTERVENCIÓ JURÍDICA AL CAS CONCRET</a:t>
            </a:r>
            <a:endParaRPr lang="ca-ES" sz="27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141415"/>
            <a:ext cx="945468" cy="592136"/>
          </a:xfrm>
          <a:prstGeom prst="rect">
            <a:avLst/>
          </a:prstGeom>
        </p:spPr>
      </p:pic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632" y="264179"/>
            <a:ext cx="1802360" cy="346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5 CuadroTexto"/>
          <p:cNvSpPr txBox="1"/>
          <p:nvPr/>
        </p:nvSpPr>
        <p:spPr>
          <a:xfrm>
            <a:off x="5720" y="836712"/>
            <a:ext cx="9144000" cy="21544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endParaRPr lang="es-ES" sz="800" dirty="0"/>
          </a:p>
        </p:txBody>
      </p:sp>
      <p:sp>
        <p:nvSpPr>
          <p:cNvPr id="7" name="6 CuadroTexto"/>
          <p:cNvSpPr txBox="1"/>
          <p:nvPr/>
        </p:nvSpPr>
        <p:spPr>
          <a:xfrm>
            <a:off x="0" y="5934670"/>
            <a:ext cx="9144000" cy="92333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es-ES" sz="1200" dirty="0">
                <a:solidFill>
                  <a:schemeClr val="bg1"/>
                </a:solidFill>
              </a:rPr>
              <a:t>FORMACIÓ IL·LUSTRE COL.LEGI D’ADVOCATS/ADES DE </a:t>
            </a:r>
            <a:r>
              <a:rPr lang="es-ES" sz="1200" dirty="0" smtClean="0">
                <a:solidFill>
                  <a:schemeClr val="bg1"/>
                </a:solidFill>
              </a:rPr>
              <a:t>BARCELONA</a:t>
            </a:r>
          </a:p>
          <a:p>
            <a:pPr algn="ctr">
              <a:spcAft>
                <a:spcPts val="0"/>
              </a:spcAft>
            </a:pPr>
            <a:r>
              <a:rPr lang="ca-ES" sz="1200" dirty="0">
                <a:solidFill>
                  <a:schemeClr val="bg1"/>
                </a:solidFill>
                <a:latin typeface="Perpetua"/>
                <a:ea typeface="Times New Roman"/>
                <a:cs typeface="Times New Roman"/>
              </a:rPr>
              <a:t>23 de novembre de 2012</a:t>
            </a:r>
          </a:p>
          <a:p>
            <a:pPr algn="ctr">
              <a:spcAft>
                <a:spcPts val="0"/>
              </a:spcAft>
            </a:pPr>
            <a:r>
              <a:rPr lang="ca-ES" sz="1200" dirty="0">
                <a:solidFill>
                  <a:schemeClr val="bg1"/>
                </a:solidFill>
                <a:latin typeface="Perpetua"/>
                <a:ea typeface="Times New Roman"/>
                <a:cs typeface="Times New Roman"/>
              </a:rPr>
              <a:t>Gemma Altell i Marta Álvarez</a:t>
            </a:r>
          </a:p>
          <a:p>
            <a:pPr algn="ctr">
              <a:spcAft>
                <a:spcPts val="0"/>
              </a:spcAft>
            </a:pPr>
            <a:endParaRPr lang="es-ES" dirty="0">
              <a:solidFill>
                <a:srgbClr val="000000"/>
              </a:solidFill>
              <a:latin typeface="Perpetua"/>
              <a:ea typeface="Times New Roman"/>
              <a:cs typeface="Times New Roman"/>
            </a:endParaRPr>
          </a:p>
        </p:txBody>
      </p:sp>
      <p:sp>
        <p:nvSpPr>
          <p:cNvPr id="8" name="1 Título"/>
          <p:cNvSpPr txBox="1">
            <a:spLocks/>
          </p:cNvSpPr>
          <p:nvPr/>
        </p:nvSpPr>
        <p:spPr>
          <a:xfrm>
            <a:off x="106138" y="1124744"/>
            <a:ext cx="8928992" cy="43204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ca-ES" sz="2500" b="1" dirty="0" smtClean="0">
                <a:solidFill>
                  <a:schemeClr val="bg1"/>
                </a:solidFill>
              </a:rPr>
              <a:t>2.1. Tècnica d’entrevista amb les dones</a:t>
            </a:r>
            <a:endParaRPr lang="ca-ES" sz="2500" dirty="0">
              <a:solidFill>
                <a:schemeClr val="bg1"/>
              </a:solidFill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137555" y="1988841"/>
            <a:ext cx="4443154" cy="646331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_tradnl" b="1" dirty="0" smtClean="0">
                <a:solidFill>
                  <a:schemeClr val="bg1">
                    <a:lumMod val="95000"/>
                  </a:schemeClr>
                </a:solidFill>
              </a:rPr>
              <a:t>PREVI A L’ENTREVISTA</a:t>
            </a:r>
          </a:p>
          <a:p>
            <a:pPr algn="ctr"/>
            <a:endParaRPr lang="es-ES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4786658" y="1988840"/>
            <a:ext cx="4248472" cy="646331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_tradnl" b="1" dirty="0" smtClean="0">
                <a:solidFill>
                  <a:schemeClr val="bg1">
                    <a:lumMod val="95000"/>
                  </a:schemeClr>
                </a:solidFill>
              </a:rPr>
              <a:t>DURANT L’ENTREVISTA</a:t>
            </a:r>
          </a:p>
          <a:p>
            <a:pPr algn="ctr"/>
            <a:endParaRPr lang="es-ES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2" name="11 Rectángulo"/>
          <p:cNvSpPr/>
          <p:nvPr/>
        </p:nvSpPr>
        <p:spPr>
          <a:xfrm>
            <a:off x="126113" y="2687000"/>
            <a:ext cx="4443155" cy="245195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285750" indent="-285750" algn="just">
              <a:spcAft>
                <a:spcPts val="700"/>
              </a:spcAft>
              <a:buClr>
                <a:schemeClr val="accent5">
                  <a:lumMod val="50000"/>
                </a:schemeClr>
              </a:buClr>
              <a:buFont typeface="Arial" pitchFamily="34" charset="0"/>
              <a:buChar char="•"/>
            </a:pPr>
            <a:r>
              <a:rPr lang="ca-ES" sz="1600" dirty="0" smtClean="0"/>
              <a:t>Recollir </a:t>
            </a:r>
            <a:r>
              <a:rPr lang="ca-ES" sz="1600" dirty="0"/>
              <a:t>informació que tinguem fins al moment del cas, mitjançant la </a:t>
            </a:r>
            <a:r>
              <a:rPr lang="ca-ES" sz="1600" dirty="0" smtClean="0"/>
              <a:t>denúncia. </a:t>
            </a:r>
          </a:p>
          <a:p>
            <a:pPr marL="285750" indent="-285750" algn="just">
              <a:spcAft>
                <a:spcPts val="700"/>
              </a:spcAft>
              <a:buClr>
                <a:schemeClr val="accent5">
                  <a:lumMod val="50000"/>
                </a:schemeClr>
              </a:buClr>
              <a:buFont typeface="Arial" pitchFamily="34" charset="0"/>
              <a:buChar char="•"/>
            </a:pPr>
            <a:r>
              <a:rPr lang="ca-ES" sz="1600" dirty="0" smtClean="0"/>
              <a:t>En cas </a:t>
            </a:r>
            <a:r>
              <a:rPr lang="ca-ES" sz="1600" dirty="0"/>
              <a:t>que la dona hagi fet la demanda per ella mateixa, sense </a:t>
            </a:r>
            <a:r>
              <a:rPr lang="ca-ES" sz="1600" dirty="0" smtClean="0"/>
              <a:t>haver interposat denúncia</a:t>
            </a:r>
            <a:r>
              <a:rPr lang="ca-ES" sz="1600" dirty="0"/>
              <a:t>, </a:t>
            </a:r>
            <a:r>
              <a:rPr lang="ca-ES" sz="1600" dirty="0" smtClean="0"/>
              <a:t>recollir </a:t>
            </a:r>
            <a:r>
              <a:rPr lang="ca-ES" sz="1600" dirty="0"/>
              <a:t>aquesta demanda </a:t>
            </a:r>
            <a:r>
              <a:rPr lang="ca-ES" sz="1600" dirty="0" smtClean="0"/>
              <a:t>com </a:t>
            </a:r>
            <a:r>
              <a:rPr lang="ca-ES" sz="1600" dirty="0"/>
              <a:t>l’explica la dona</a:t>
            </a:r>
            <a:r>
              <a:rPr lang="ca-ES" sz="1600" dirty="0" smtClean="0"/>
              <a:t>.</a:t>
            </a:r>
          </a:p>
          <a:p>
            <a:pPr marL="285750" lvl="0" indent="-285750" algn="just">
              <a:spcAft>
                <a:spcPts val="700"/>
              </a:spcAft>
              <a:buClr>
                <a:schemeClr val="accent5">
                  <a:lumMod val="50000"/>
                </a:schemeClr>
              </a:buClr>
              <a:buFont typeface="Arial" pitchFamily="34" charset="0"/>
              <a:buChar char="•"/>
            </a:pPr>
            <a:r>
              <a:rPr lang="ca-ES" sz="1600" dirty="0" smtClean="0"/>
              <a:t>Definir l’objectiu </a:t>
            </a:r>
            <a:r>
              <a:rPr lang="ca-ES" sz="1600" dirty="0"/>
              <a:t>de l’entrevista (si és una primera, </a:t>
            </a:r>
            <a:r>
              <a:rPr lang="ca-ES" sz="1600" dirty="0" smtClean="0"/>
              <a:t>desgranar </a:t>
            </a:r>
            <a:r>
              <a:rPr lang="ca-ES" sz="1600" dirty="0"/>
              <a:t>la demanda</a:t>
            </a:r>
            <a:r>
              <a:rPr lang="ca-ES" sz="1600" dirty="0" smtClean="0"/>
              <a:t>).</a:t>
            </a:r>
          </a:p>
          <a:p>
            <a:pPr marL="285750" lvl="0" indent="-285750" algn="just">
              <a:spcAft>
                <a:spcPts val="700"/>
              </a:spcAft>
              <a:buClr>
                <a:schemeClr val="accent5">
                  <a:lumMod val="50000"/>
                </a:schemeClr>
              </a:buClr>
              <a:buFont typeface="Arial" pitchFamily="34" charset="0"/>
              <a:buChar char="•"/>
            </a:pPr>
            <a:r>
              <a:rPr lang="ca-ES" sz="1600" dirty="0" smtClean="0"/>
              <a:t>Crear </a:t>
            </a:r>
            <a:r>
              <a:rPr lang="ca-ES" sz="1600" dirty="0"/>
              <a:t>un espai adequat </a:t>
            </a:r>
            <a:r>
              <a:rPr lang="ca-ES" sz="1600" dirty="0" smtClean="0"/>
              <a:t>d’entrevista.</a:t>
            </a:r>
          </a:p>
          <a:p>
            <a:pPr marL="285750" lvl="0" indent="-285750" algn="just">
              <a:spcAft>
                <a:spcPts val="700"/>
              </a:spcAft>
              <a:buClr>
                <a:schemeClr val="accent5">
                  <a:lumMod val="50000"/>
                </a:schemeClr>
              </a:buClr>
              <a:buFont typeface="Arial" pitchFamily="34" charset="0"/>
              <a:buChar char="•"/>
            </a:pPr>
            <a:endParaRPr lang="ca-ES" sz="200" dirty="0" smtClean="0"/>
          </a:p>
        </p:txBody>
      </p:sp>
      <p:sp>
        <p:nvSpPr>
          <p:cNvPr id="13" name="12 Rectángulo"/>
          <p:cNvSpPr/>
          <p:nvPr/>
        </p:nvSpPr>
        <p:spPr>
          <a:xfrm>
            <a:off x="4786658" y="2673720"/>
            <a:ext cx="4248472" cy="249299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285750" indent="-285750" algn="just">
              <a:spcAft>
                <a:spcPts val="400"/>
              </a:spcAft>
              <a:buClr>
                <a:schemeClr val="accent5">
                  <a:lumMod val="50000"/>
                </a:schemeClr>
              </a:buClr>
              <a:buFont typeface="Arial" pitchFamily="34" charset="0"/>
              <a:buChar char="•"/>
            </a:pPr>
            <a:r>
              <a:rPr lang="ca-ES" sz="1600" dirty="0" smtClean="0"/>
              <a:t>Primer </a:t>
            </a:r>
            <a:r>
              <a:rPr lang="ca-ES" sz="1600" dirty="0"/>
              <a:t>de tot, en el cas que sigui la primera vegada que veiem a la dona no ens oblidem de presentar-nos</a:t>
            </a:r>
            <a:r>
              <a:rPr lang="ca-ES" sz="1600" dirty="0" smtClean="0"/>
              <a:t>.</a:t>
            </a:r>
          </a:p>
          <a:p>
            <a:pPr marL="285750" indent="-285750" algn="just">
              <a:spcAft>
                <a:spcPts val="400"/>
              </a:spcAft>
              <a:buClr>
                <a:schemeClr val="accent5">
                  <a:lumMod val="50000"/>
                </a:schemeClr>
              </a:buClr>
              <a:buFont typeface="Arial" pitchFamily="34" charset="0"/>
              <a:buChar char="•"/>
            </a:pPr>
            <a:r>
              <a:rPr lang="ca-ES" sz="1600" dirty="0" smtClean="0"/>
              <a:t>És </a:t>
            </a:r>
            <a:r>
              <a:rPr lang="ca-ES" sz="1600" dirty="0"/>
              <a:t>important tenir clar quin és el nostre </a:t>
            </a:r>
            <a:r>
              <a:rPr lang="ca-ES" sz="1600" b="1" dirty="0"/>
              <a:t>objectiu</a:t>
            </a:r>
            <a:r>
              <a:rPr lang="ca-ES" sz="1600" dirty="0"/>
              <a:t> de l’entrevista i afegir el de la dona. Si són objectius complementaris perfecte, si  són molt dispars haurem d’adequar l’entrevista per tal de trobar el punt en comú</a:t>
            </a:r>
            <a:r>
              <a:rPr lang="ca-ES" sz="1600" dirty="0" smtClean="0"/>
              <a:t>.</a:t>
            </a:r>
          </a:p>
          <a:p>
            <a:pPr marL="285750" indent="-285750" algn="just">
              <a:spcAft>
                <a:spcPts val="400"/>
              </a:spcAft>
              <a:buClr>
                <a:schemeClr val="accent5">
                  <a:lumMod val="50000"/>
                </a:schemeClr>
              </a:buClr>
              <a:buFont typeface="Arial" pitchFamily="34" charset="0"/>
              <a:buChar char="•"/>
            </a:pPr>
            <a:r>
              <a:rPr lang="ca-ES" sz="1600" dirty="0" smtClean="0"/>
              <a:t>Aprofundir: “passar del </a:t>
            </a:r>
            <a:r>
              <a:rPr lang="ca-ES" sz="1600" dirty="0" err="1" smtClean="0"/>
              <a:t>micro</a:t>
            </a:r>
            <a:r>
              <a:rPr lang="ca-ES" sz="1600" dirty="0" smtClean="0"/>
              <a:t> al macro”.</a:t>
            </a:r>
          </a:p>
          <a:p>
            <a:pPr marL="285750" indent="-285750" algn="just">
              <a:spcAft>
                <a:spcPts val="400"/>
              </a:spcAft>
              <a:buClr>
                <a:schemeClr val="accent5">
                  <a:lumMod val="50000"/>
                </a:schemeClr>
              </a:buClr>
              <a:buFont typeface="Arial" pitchFamily="34" charset="0"/>
              <a:buChar char="•"/>
            </a:pPr>
            <a:endParaRPr lang="es-ES" sz="200" dirty="0"/>
          </a:p>
        </p:txBody>
      </p:sp>
      <p:sp>
        <p:nvSpPr>
          <p:cNvPr id="14" name="1 Título"/>
          <p:cNvSpPr txBox="1">
            <a:spLocks/>
          </p:cNvSpPr>
          <p:nvPr/>
        </p:nvSpPr>
        <p:spPr>
          <a:xfrm>
            <a:off x="2339752" y="157487"/>
            <a:ext cx="5256584" cy="57606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a-ES" sz="1500" b="1" dirty="0" smtClean="0">
                <a:solidFill>
                  <a:schemeClr val="bg1"/>
                </a:solidFill>
              </a:rPr>
              <a:t>2. Adequació de la intervenció jurídica al cas concret.</a:t>
            </a:r>
            <a:endParaRPr lang="ca-ES" sz="15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5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141415"/>
            <a:ext cx="945468" cy="592136"/>
          </a:xfrm>
          <a:prstGeom prst="rect">
            <a:avLst/>
          </a:prstGeom>
        </p:spPr>
      </p:pic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632" y="264179"/>
            <a:ext cx="1802360" cy="346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7 CuadroTexto"/>
          <p:cNvSpPr txBox="1"/>
          <p:nvPr/>
        </p:nvSpPr>
        <p:spPr>
          <a:xfrm>
            <a:off x="5720" y="836712"/>
            <a:ext cx="9144000" cy="21544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endParaRPr lang="es-ES" sz="800" dirty="0"/>
          </a:p>
        </p:txBody>
      </p:sp>
      <p:sp>
        <p:nvSpPr>
          <p:cNvPr id="9" name="8 CuadroTexto"/>
          <p:cNvSpPr txBox="1"/>
          <p:nvPr/>
        </p:nvSpPr>
        <p:spPr>
          <a:xfrm>
            <a:off x="0" y="5934670"/>
            <a:ext cx="9144000" cy="92333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es-ES" sz="1200" dirty="0">
                <a:solidFill>
                  <a:schemeClr val="bg1"/>
                </a:solidFill>
              </a:rPr>
              <a:t>FORMACIÓ IL·LUSTRE COL.LEGI D’ADVOCATS/ADES DE </a:t>
            </a:r>
            <a:r>
              <a:rPr lang="es-ES" sz="1200" dirty="0" smtClean="0">
                <a:solidFill>
                  <a:schemeClr val="bg1"/>
                </a:solidFill>
              </a:rPr>
              <a:t>BARCELONA</a:t>
            </a:r>
          </a:p>
          <a:p>
            <a:pPr algn="ctr">
              <a:spcAft>
                <a:spcPts val="0"/>
              </a:spcAft>
            </a:pPr>
            <a:r>
              <a:rPr lang="ca-ES" sz="1200" dirty="0">
                <a:solidFill>
                  <a:schemeClr val="bg1"/>
                </a:solidFill>
                <a:latin typeface="Perpetua"/>
                <a:ea typeface="Times New Roman"/>
                <a:cs typeface="Times New Roman"/>
              </a:rPr>
              <a:t>23 de novembre de 2012</a:t>
            </a:r>
          </a:p>
          <a:p>
            <a:pPr algn="ctr">
              <a:spcAft>
                <a:spcPts val="0"/>
              </a:spcAft>
            </a:pPr>
            <a:r>
              <a:rPr lang="ca-ES" sz="1200" dirty="0">
                <a:solidFill>
                  <a:schemeClr val="bg1"/>
                </a:solidFill>
                <a:latin typeface="Perpetua"/>
                <a:ea typeface="Times New Roman"/>
                <a:cs typeface="Times New Roman"/>
              </a:rPr>
              <a:t>Gemma Altell i Marta Álvarez</a:t>
            </a:r>
          </a:p>
          <a:p>
            <a:pPr algn="ctr">
              <a:spcAft>
                <a:spcPts val="0"/>
              </a:spcAft>
            </a:pPr>
            <a:endParaRPr lang="es-ES" dirty="0">
              <a:solidFill>
                <a:srgbClr val="000000"/>
              </a:solidFill>
              <a:latin typeface="Perpetua"/>
              <a:ea typeface="Times New Roman"/>
              <a:cs typeface="Times New Roman"/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116403" y="1598602"/>
            <a:ext cx="525003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600" b="1" dirty="0">
                <a:solidFill>
                  <a:schemeClr val="accent5">
                    <a:lumMod val="75000"/>
                  </a:schemeClr>
                </a:solidFill>
              </a:rPr>
              <a:t>TÈCNICA</a:t>
            </a:r>
            <a:r>
              <a:rPr lang="es-ES_tradnl" dirty="0" smtClean="0"/>
              <a:t> </a:t>
            </a:r>
            <a:r>
              <a:rPr lang="es-ES_tradnl" sz="2600" b="1" dirty="0" smtClean="0">
                <a:solidFill>
                  <a:schemeClr val="accent5">
                    <a:lumMod val="75000"/>
                  </a:schemeClr>
                </a:solidFill>
              </a:rPr>
              <a:t>DE LA PIRÀMIDE</a:t>
            </a:r>
            <a:endParaRPr lang="es-ES" sz="26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6" name="1 Título"/>
          <p:cNvSpPr txBox="1">
            <a:spLocks/>
          </p:cNvSpPr>
          <p:nvPr/>
        </p:nvSpPr>
        <p:spPr>
          <a:xfrm>
            <a:off x="2339752" y="157487"/>
            <a:ext cx="5256584" cy="57606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a-ES" sz="1500" b="1" dirty="0" smtClean="0">
                <a:solidFill>
                  <a:schemeClr val="bg1"/>
                </a:solidFill>
              </a:rPr>
              <a:t>2. Adequació de la intervenció jurídica al cas concret.</a:t>
            </a:r>
            <a:endParaRPr lang="ca-ES" sz="1500" dirty="0">
              <a:solidFill>
                <a:schemeClr val="bg1"/>
              </a:solidFill>
            </a:endParaRPr>
          </a:p>
        </p:txBody>
      </p:sp>
      <p:sp>
        <p:nvSpPr>
          <p:cNvPr id="17" name="1 Título"/>
          <p:cNvSpPr txBox="1">
            <a:spLocks/>
          </p:cNvSpPr>
          <p:nvPr/>
        </p:nvSpPr>
        <p:spPr>
          <a:xfrm>
            <a:off x="107504" y="1124744"/>
            <a:ext cx="8928992" cy="43204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ca-ES" sz="2500" b="1" dirty="0" smtClean="0">
                <a:solidFill>
                  <a:schemeClr val="bg1"/>
                </a:solidFill>
              </a:rPr>
              <a:t>2.1. Tècnica d’entrevista amb les dones</a:t>
            </a:r>
            <a:endParaRPr lang="ca-ES" sz="2500" dirty="0">
              <a:solidFill>
                <a:schemeClr val="bg1"/>
              </a:solidFill>
            </a:endParaRPr>
          </a:p>
        </p:txBody>
      </p:sp>
      <p:sp>
        <p:nvSpPr>
          <p:cNvPr id="18" name="17 Rectángulo"/>
          <p:cNvSpPr/>
          <p:nvPr/>
        </p:nvSpPr>
        <p:spPr>
          <a:xfrm>
            <a:off x="191716" y="2114684"/>
            <a:ext cx="8700764" cy="78483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accent1"/>
            </a:solidFill>
            <a:prstDash val="lgDash"/>
          </a:ln>
        </p:spPr>
        <p:txBody>
          <a:bodyPr wrap="square">
            <a:spAutoFit/>
          </a:bodyPr>
          <a:lstStyle/>
          <a:p>
            <a:pPr algn="just"/>
            <a:r>
              <a:rPr lang="ca-ES" sz="1500" dirty="0" smtClean="0"/>
              <a:t>Funciona </a:t>
            </a:r>
            <a:r>
              <a:rPr lang="ca-ES" sz="1500" dirty="0"/>
              <a:t>a l’inrevés de la de l’embut. Es </a:t>
            </a:r>
            <a:r>
              <a:rPr lang="ca-ES" sz="1500" dirty="0" smtClean="0"/>
              <a:t>comença </a:t>
            </a:r>
            <a:r>
              <a:rPr lang="ca-ES" sz="1500" dirty="0"/>
              <a:t>amb preguntes tancades i poc a poc es fan les preguntes més obertes. Aquesta tècnica es pot utilitzar quan </a:t>
            </a:r>
            <a:r>
              <a:rPr lang="ca-ES" sz="1500" dirty="0" smtClean="0"/>
              <a:t>ens trobem </a:t>
            </a:r>
            <a:r>
              <a:rPr lang="ca-ES" sz="1500" dirty="0"/>
              <a:t>davant dones amb molta dificultat d’explicar els episodis violents, per vergonya, por o per una situació d’elevat </a:t>
            </a:r>
            <a:r>
              <a:rPr lang="ca-ES" sz="1500" dirty="0" smtClean="0"/>
              <a:t>estrès</a:t>
            </a:r>
            <a:r>
              <a:rPr lang="ca-ES" sz="1500" dirty="0"/>
              <a:t>.</a:t>
            </a:r>
            <a:endParaRPr lang="es-ES" sz="1500" dirty="0"/>
          </a:p>
        </p:txBody>
      </p:sp>
      <p:sp>
        <p:nvSpPr>
          <p:cNvPr id="19" name="18 CuadroTexto"/>
          <p:cNvSpPr txBox="1"/>
          <p:nvPr/>
        </p:nvSpPr>
        <p:spPr>
          <a:xfrm>
            <a:off x="172375" y="4437112"/>
            <a:ext cx="525003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600" b="1" dirty="0">
                <a:solidFill>
                  <a:schemeClr val="accent5">
                    <a:lumMod val="75000"/>
                  </a:schemeClr>
                </a:solidFill>
              </a:rPr>
              <a:t>TÈCNICA</a:t>
            </a:r>
            <a:r>
              <a:rPr lang="es-ES_tradnl" dirty="0" smtClean="0"/>
              <a:t> </a:t>
            </a:r>
            <a:r>
              <a:rPr lang="es-ES_tradnl" sz="2600" b="1" dirty="0" smtClean="0">
                <a:solidFill>
                  <a:schemeClr val="accent5">
                    <a:lumMod val="75000"/>
                  </a:schemeClr>
                </a:solidFill>
              </a:rPr>
              <a:t>DEL ROMBE</a:t>
            </a:r>
            <a:endParaRPr lang="es-ES" sz="26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0" name="19 Rectángulo"/>
          <p:cNvSpPr/>
          <p:nvPr/>
        </p:nvSpPr>
        <p:spPr>
          <a:xfrm>
            <a:off x="191716" y="5013176"/>
            <a:ext cx="8700762" cy="78483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accent1"/>
            </a:solidFill>
            <a:prstDash val="lgDash"/>
          </a:ln>
        </p:spPr>
        <p:txBody>
          <a:bodyPr wrap="square">
            <a:spAutoFit/>
          </a:bodyPr>
          <a:lstStyle/>
          <a:p>
            <a:pPr algn="just"/>
            <a:r>
              <a:rPr lang="ca-ES" sz="1500" dirty="0"/>
              <a:t>Per últim, quan utilitzem una combinació de les </a:t>
            </a:r>
            <a:r>
              <a:rPr lang="ca-ES" sz="1500" dirty="0" smtClean="0"/>
              <a:t>dues </a:t>
            </a:r>
            <a:r>
              <a:rPr lang="ca-ES" sz="1500" dirty="0"/>
              <a:t>anteriors, és a dir, comencem per preguntes més obertes i anem a les més tancades per després tornar a fer preguntes obertes és l’anomenada tècnica d’entrevista del </a:t>
            </a:r>
            <a:r>
              <a:rPr lang="ca-ES" sz="1500" dirty="0" smtClean="0"/>
              <a:t>Rombe.</a:t>
            </a:r>
            <a:endParaRPr lang="es-ES" sz="1500" dirty="0"/>
          </a:p>
        </p:txBody>
      </p:sp>
      <p:sp>
        <p:nvSpPr>
          <p:cNvPr id="21" name="20 CuadroTexto"/>
          <p:cNvSpPr txBox="1"/>
          <p:nvPr/>
        </p:nvSpPr>
        <p:spPr>
          <a:xfrm>
            <a:off x="3949610" y="1584991"/>
            <a:ext cx="379653" cy="437411"/>
          </a:xfrm>
          <a:prstGeom prst="triangle">
            <a:avLst/>
          </a:prstGeom>
          <a:solidFill>
            <a:schemeClr val="accent6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endParaRPr lang="es-ES" dirty="0"/>
          </a:p>
        </p:txBody>
      </p:sp>
      <p:sp>
        <p:nvSpPr>
          <p:cNvPr id="22" name="21 CuadroTexto"/>
          <p:cNvSpPr txBox="1"/>
          <p:nvPr/>
        </p:nvSpPr>
        <p:spPr>
          <a:xfrm>
            <a:off x="3419358" y="4437112"/>
            <a:ext cx="530252" cy="519480"/>
          </a:xfrm>
          <a:prstGeom prst="diamond">
            <a:avLst/>
          </a:prstGeom>
          <a:solidFill>
            <a:schemeClr val="accent6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endParaRPr lang="es-ES" dirty="0"/>
          </a:p>
        </p:txBody>
      </p:sp>
      <p:sp>
        <p:nvSpPr>
          <p:cNvPr id="14" name="13 CuadroTexto"/>
          <p:cNvSpPr txBox="1"/>
          <p:nvPr/>
        </p:nvSpPr>
        <p:spPr>
          <a:xfrm>
            <a:off x="142206" y="3069053"/>
            <a:ext cx="525003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600" b="1" dirty="0">
                <a:solidFill>
                  <a:schemeClr val="accent5">
                    <a:lumMod val="75000"/>
                  </a:schemeClr>
                </a:solidFill>
              </a:rPr>
              <a:t>TÈCNICA</a:t>
            </a:r>
            <a:r>
              <a:rPr lang="es-ES_tradnl" dirty="0" smtClean="0"/>
              <a:t> </a:t>
            </a:r>
            <a:r>
              <a:rPr lang="es-ES_tradnl" sz="2600" b="1" dirty="0">
                <a:solidFill>
                  <a:schemeClr val="accent5">
                    <a:lumMod val="75000"/>
                  </a:schemeClr>
                </a:solidFill>
              </a:rPr>
              <a:t>O ENTREVISTA DE L’EMBUT</a:t>
            </a:r>
            <a:endParaRPr lang="es-ES" sz="26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3" name="22 Rectángulo"/>
          <p:cNvSpPr/>
          <p:nvPr/>
        </p:nvSpPr>
        <p:spPr>
          <a:xfrm>
            <a:off x="172374" y="3573016"/>
            <a:ext cx="8720105" cy="78483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accent1"/>
            </a:solidFill>
            <a:prstDash val="lgDash"/>
          </a:ln>
        </p:spPr>
        <p:txBody>
          <a:bodyPr wrap="square">
            <a:spAutoFit/>
          </a:bodyPr>
          <a:lstStyle/>
          <a:p>
            <a:r>
              <a:rPr lang="ca-ES" sz="1500" dirty="0" smtClean="0"/>
              <a:t>Es </a:t>
            </a:r>
            <a:r>
              <a:rPr lang="ca-ES" sz="1500" dirty="0"/>
              <a:t>comença amb una pregunta genèrica com:</a:t>
            </a:r>
            <a:endParaRPr lang="es-ES" sz="1500" dirty="0"/>
          </a:p>
          <a:p>
            <a:pPr algn="just"/>
            <a:r>
              <a:rPr lang="ca-ES" sz="1500" dirty="0"/>
              <a:t>En què la puc ajudar? Comenci per on vostè vulgui... Expliqui’m què és el que li passa/amoïna...</a:t>
            </a:r>
            <a:endParaRPr lang="es-ES" sz="1500" dirty="0"/>
          </a:p>
          <a:p>
            <a:r>
              <a:rPr lang="ca-ES" sz="1500" dirty="0"/>
              <a:t>Aquest tipus d’entrevista ajuda a crear un ambient de confiança i bon </a:t>
            </a:r>
            <a:r>
              <a:rPr lang="ca-ES" sz="1500" i="1" dirty="0" err="1" smtClean="0"/>
              <a:t>setting</a:t>
            </a:r>
            <a:r>
              <a:rPr lang="ca-ES" sz="1500" dirty="0" smtClean="0"/>
              <a:t>.</a:t>
            </a:r>
            <a:endParaRPr lang="es-ES" sz="1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891</TotalTime>
  <Words>2340</Words>
  <Application>Microsoft Office PowerPoint</Application>
  <PresentationFormat>Presentación en pantalla (4:3)</PresentationFormat>
  <Paragraphs>310</Paragraphs>
  <Slides>23</Slides>
  <Notes>15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23</vt:i4>
      </vt:variant>
    </vt:vector>
  </HeadingPairs>
  <TitlesOfParts>
    <vt:vector size="24" baseType="lpstr">
      <vt:lpstr>Tema de Office</vt:lpstr>
      <vt:lpstr>TALLER DE GESTIÓ EMOCIONAL.  Com millorar la comunicació entre advocat/advocada i víctima de  violència masclista: eines pràctiques TÈCNIQUES D’ENTREVISTES</vt:lpstr>
      <vt:lpstr>Presentación de PowerPoint</vt:lpstr>
      <vt:lpstr>1. REPÀS DE LA SESSIÓ ANTERIOR</vt:lpstr>
      <vt:lpstr>Presentación de PowerPoint</vt:lpstr>
      <vt:lpstr>Presentación de PowerPoint</vt:lpstr>
      <vt:lpstr>Presentación de PowerPoint</vt:lpstr>
      <vt:lpstr>2.  ADEQUACIÓ DE LA INTERVENCIÓ JURÍDICA AL CAS CONCRET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3.  UTILITAT DE LA INTERVENCIÓ DE LA PROFESSIONAL DEL DRET  MÉS ENLLÀ DEL RESULTAT</vt:lpstr>
      <vt:lpstr>Presentación de PowerPoint</vt:lpstr>
      <vt:lpstr>4.  RECURSOS I CIRCUIT D’ATENCIÓ EN VIOLÈNCIA MASCLISTA</vt:lpstr>
      <vt:lpstr>Presentación de PowerPoint</vt:lpstr>
      <vt:lpstr>Presentación de PowerPoint</vt:lpstr>
      <vt:lpstr>Presentación de PowerPoint</vt:lpstr>
      <vt:lpstr>Presentación de PowerPoint</vt:lpstr>
    </vt:vector>
  </TitlesOfParts>
  <Company>Fundación Salud y Comunidad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gemma-paco</dc:creator>
  <cp:lastModifiedBy>gemma</cp:lastModifiedBy>
  <cp:revision>135</cp:revision>
  <dcterms:created xsi:type="dcterms:W3CDTF">2012-11-19T17:50:00Z</dcterms:created>
  <dcterms:modified xsi:type="dcterms:W3CDTF">2012-11-30T08:44:16Z</dcterms:modified>
</cp:coreProperties>
</file>