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4" r:id="rId15"/>
    <p:sldId id="271" r:id="rId16"/>
    <p:sldId id="275" r:id="rId17"/>
    <p:sldId id="272" r:id="rId18"/>
    <p:sldId id="276" r:id="rId19"/>
    <p:sldId id="277" r:id="rId2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4716"/>
    <a:srgbClr val="BB1F0F"/>
    <a:srgbClr val="FAC7C2"/>
    <a:srgbClr val="F6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9" d="100"/>
          <a:sy n="99" d="100"/>
        </p:scale>
        <p:origin x="-125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F32F87-93A1-4D3A-A52E-B4A7B8B7F100}" type="doc">
      <dgm:prSet loTypeId="urn:microsoft.com/office/officeart/2005/8/layout/venn1" loCatId="relationship" qsTypeId="urn:microsoft.com/office/officeart/2005/8/quickstyle/simple1" qsCatId="simple" csTypeId="urn:microsoft.com/office/officeart/2005/8/colors/accent1_2" csCatId="accent1" phldr="1"/>
      <dgm:spPr/>
    </dgm:pt>
    <dgm:pt modelId="{74CB954D-91B5-41CD-81BC-142691CF32A2}">
      <dgm:prSet phldrT="[Texto]"/>
      <dgm:spPr>
        <a:solidFill>
          <a:srgbClr val="009999">
            <a:alpha val="50000"/>
          </a:srgbClr>
        </a:solidFill>
      </dgm:spPr>
      <dgm:t>
        <a:bodyPr/>
        <a:lstStyle/>
        <a:p>
          <a:r>
            <a:rPr lang="es-ES"/>
            <a:t>To de veu (20-30%)</a:t>
          </a:r>
        </a:p>
      </dgm:t>
    </dgm:pt>
    <dgm:pt modelId="{2F428026-FBEE-4162-B5CE-6C6C3BA8BA29}" type="parTrans" cxnId="{D586BDB9-2219-4A06-9E87-04D39AE7A724}">
      <dgm:prSet/>
      <dgm:spPr/>
      <dgm:t>
        <a:bodyPr/>
        <a:lstStyle/>
        <a:p>
          <a:endParaRPr lang="es-ES"/>
        </a:p>
      </dgm:t>
    </dgm:pt>
    <dgm:pt modelId="{B7F66346-2E34-4FC6-BBB7-859A924C014F}" type="sibTrans" cxnId="{D586BDB9-2219-4A06-9E87-04D39AE7A724}">
      <dgm:prSet/>
      <dgm:spPr/>
      <dgm:t>
        <a:bodyPr/>
        <a:lstStyle/>
        <a:p>
          <a:endParaRPr lang="es-ES"/>
        </a:p>
      </dgm:t>
    </dgm:pt>
    <dgm:pt modelId="{20079C86-CEB4-46DE-8EF5-CC044BE22D4F}">
      <dgm:prSet phldrT="[Texto]"/>
      <dgm:spPr>
        <a:solidFill>
          <a:srgbClr val="FFC000">
            <a:alpha val="50000"/>
          </a:srgbClr>
        </a:solidFill>
      </dgm:spPr>
      <dgm:t>
        <a:bodyPr/>
        <a:lstStyle/>
        <a:p>
          <a:r>
            <a:rPr lang="es-ES"/>
            <a:t>Llenguatge corporal (60-80%)</a:t>
          </a:r>
        </a:p>
      </dgm:t>
    </dgm:pt>
    <dgm:pt modelId="{94E9D99A-42B2-4E8F-8184-FA88F87C3A43}" type="parTrans" cxnId="{7ADDADC5-D42B-4194-AA6D-AEB019073032}">
      <dgm:prSet/>
      <dgm:spPr/>
      <dgm:t>
        <a:bodyPr/>
        <a:lstStyle/>
        <a:p>
          <a:endParaRPr lang="es-ES"/>
        </a:p>
      </dgm:t>
    </dgm:pt>
    <dgm:pt modelId="{AD650CB0-43B5-428A-A5F5-FEA32D1D704B}" type="sibTrans" cxnId="{7ADDADC5-D42B-4194-AA6D-AEB019073032}">
      <dgm:prSet/>
      <dgm:spPr/>
      <dgm:t>
        <a:bodyPr/>
        <a:lstStyle/>
        <a:p>
          <a:endParaRPr lang="es-ES"/>
        </a:p>
      </dgm:t>
    </dgm:pt>
    <dgm:pt modelId="{37582C38-D8D2-432B-AC99-D0A50CAB0965}">
      <dgm:prSet phldrT="[Texto]"/>
      <dgm:spPr/>
      <dgm:t>
        <a:bodyPr/>
        <a:lstStyle/>
        <a:p>
          <a:r>
            <a:rPr lang="es-ES"/>
            <a:t>Paraules (7%-10%)</a:t>
          </a:r>
        </a:p>
      </dgm:t>
    </dgm:pt>
    <dgm:pt modelId="{AB02515E-6FC1-4516-BE68-663F34507DE1}" type="parTrans" cxnId="{26E394BF-D0AD-436F-B68D-497318BCDB29}">
      <dgm:prSet/>
      <dgm:spPr/>
      <dgm:t>
        <a:bodyPr/>
        <a:lstStyle/>
        <a:p>
          <a:endParaRPr lang="es-ES"/>
        </a:p>
      </dgm:t>
    </dgm:pt>
    <dgm:pt modelId="{66CBA76E-8EA4-41D4-BCD9-A8D79F5B6EAB}" type="sibTrans" cxnId="{26E394BF-D0AD-436F-B68D-497318BCDB29}">
      <dgm:prSet/>
      <dgm:spPr/>
      <dgm:t>
        <a:bodyPr/>
        <a:lstStyle/>
        <a:p>
          <a:endParaRPr lang="es-ES"/>
        </a:p>
      </dgm:t>
    </dgm:pt>
    <dgm:pt modelId="{9A45F7B3-0E02-4459-B6F3-96C4EC539125}" type="pres">
      <dgm:prSet presAssocID="{A8F32F87-93A1-4D3A-A52E-B4A7B8B7F100}" presName="compositeShape" presStyleCnt="0">
        <dgm:presLayoutVars>
          <dgm:chMax val="7"/>
          <dgm:dir/>
          <dgm:resizeHandles val="exact"/>
        </dgm:presLayoutVars>
      </dgm:prSet>
      <dgm:spPr/>
    </dgm:pt>
    <dgm:pt modelId="{F22D554C-10D9-40CE-9592-DBC2E338A762}" type="pres">
      <dgm:prSet presAssocID="{74CB954D-91B5-41CD-81BC-142691CF32A2}" presName="circ1" presStyleLbl="vennNode1" presStyleIdx="0" presStyleCnt="3" custScaleY="81646" custLinFactNeighborX="-2691" custLinFactNeighborY="2057"/>
      <dgm:spPr/>
      <dgm:t>
        <a:bodyPr/>
        <a:lstStyle/>
        <a:p>
          <a:endParaRPr lang="es-ES"/>
        </a:p>
      </dgm:t>
    </dgm:pt>
    <dgm:pt modelId="{139FCCBF-D144-4F21-B859-DDAFBADB4EEE}" type="pres">
      <dgm:prSet presAssocID="{74CB954D-91B5-41CD-81BC-142691CF32A2}" presName="circ1Tx" presStyleLbl="revTx" presStyleIdx="0" presStyleCnt="0">
        <dgm:presLayoutVars>
          <dgm:chMax val="0"/>
          <dgm:chPref val="0"/>
          <dgm:bulletEnabled val="1"/>
        </dgm:presLayoutVars>
      </dgm:prSet>
      <dgm:spPr/>
      <dgm:t>
        <a:bodyPr/>
        <a:lstStyle/>
        <a:p>
          <a:endParaRPr lang="es-ES"/>
        </a:p>
      </dgm:t>
    </dgm:pt>
    <dgm:pt modelId="{1540BB96-D536-4B11-855A-48FA88B3C503}" type="pres">
      <dgm:prSet presAssocID="{20079C86-CEB4-46DE-8EF5-CC044BE22D4F}" presName="circ2" presStyleLbl="vennNode1" presStyleIdx="1" presStyleCnt="3" custScaleX="133723" custScaleY="120040" custLinFactNeighborX="-2970" custLinFactNeighborY="15140"/>
      <dgm:spPr/>
      <dgm:t>
        <a:bodyPr/>
        <a:lstStyle/>
        <a:p>
          <a:endParaRPr lang="es-ES"/>
        </a:p>
      </dgm:t>
    </dgm:pt>
    <dgm:pt modelId="{09F0C4E3-CE64-4761-8D83-5BF9F6179C11}" type="pres">
      <dgm:prSet presAssocID="{20079C86-CEB4-46DE-8EF5-CC044BE22D4F}" presName="circ2Tx" presStyleLbl="revTx" presStyleIdx="0" presStyleCnt="0">
        <dgm:presLayoutVars>
          <dgm:chMax val="0"/>
          <dgm:chPref val="0"/>
          <dgm:bulletEnabled val="1"/>
        </dgm:presLayoutVars>
      </dgm:prSet>
      <dgm:spPr/>
      <dgm:t>
        <a:bodyPr/>
        <a:lstStyle/>
        <a:p>
          <a:endParaRPr lang="es-ES"/>
        </a:p>
      </dgm:t>
    </dgm:pt>
    <dgm:pt modelId="{CDED2F68-B624-47BB-94F6-ACDD4531A2BD}" type="pres">
      <dgm:prSet presAssocID="{37582C38-D8D2-432B-AC99-D0A50CAB0965}" presName="circ3" presStyleLbl="vennNode1" presStyleIdx="2" presStyleCnt="3" custScaleX="67190" custScaleY="68452"/>
      <dgm:spPr/>
      <dgm:t>
        <a:bodyPr/>
        <a:lstStyle/>
        <a:p>
          <a:endParaRPr lang="es-ES"/>
        </a:p>
      </dgm:t>
    </dgm:pt>
    <dgm:pt modelId="{82FE69DC-0019-4B70-A7AC-CF50BCBCFD97}" type="pres">
      <dgm:prSet presAssocID="{37582C38-D8D2-432B-AC99-D0A50CAB0965}" presName="circ3Tx" presStyleLbl="revTx" presStyleIdx="0" presStyleCnt="0">
        <dgm:presLayoutVars>
          <dgm:chMax val="0"/>
          <dgm:chPref val="0"/>
          <dgm:bulletEnabled val="1"/>
        </dgm:presLayoutVars>
      </dgm:prSet>
      <dgm:spPr/>
      <dgm:t>
        <a:bodyPr/>
        <a:lstStyle/>
        <a:p>
          <a:endParaRPr lang="es-ES"/>
        </a:p>
      </dgm:t>
    </dgm:pt>
  </dgm:ptLst>
  <dgm:cxnLst>
    <dgm:cxn modelId="{A1E03988-3805-4F99-920E-304DB7B53B9A}" type="presOf" srcId="{A8F32F87-93A1-4D3A-A52E-B4A7B8B7F100}" destId="{9A45F7B3-0E02-4459-B6F3-96C4EC539125}" srcOrd="0" destOrd="0" presId="urn:microsoft.com/office/officeart/2005/8/layout/venn1"/>
    <dgm:cxn modelId="{D586BDB9-2219-4A06-9E87-04D39AE7A724}" srcId="{A8F32F87-93A1-4D3A-A52E-B4A7B8B7F100}" destId="{74CB954D-91B5-41CD-81BC-142691CF32A2}" srcOrd="0" destOrd="0" parTransId="{2F428026-FBEE-4162-B5CE-6C6C3BA8BA29}" sibTransId="{B7F66346-2E34-4FC6-BBB7-859A924C014F}"/>
    <dgm:cxn modelId="{BB7CE63B-E554-465A-B36D-E394D7A42933}" type="presOf" srcId="{20079C86-CEB4-46DE-8EF5-CC044BE22D4F}" destId="{1540BB96-D536-4B11-855A-48FA88B3C503}" srcOrd="0" destOrd="0" presId="urn:microsoft.com/office/officeart/2005/8/layout/venn1"/>
    <dgm:cxn modelId="{AF4E9128-2222-4569-965F-6EDCEAD56052}" type="presOf" srcId="{74CB954D-91B5-41CD-81BC-142691CF32A2}" destId="{139FCCBF-D144-4F21-B859-DDAFBADB4EEE}" srcOrd="1" destOrd="0" presId="urn:microsoft.com/office/officeart/2005/8/layout/venn1"/>
    <dgm:cxn modelId="{25A17CA0-F946-42B6-8EE7-A9368986B3E1}" type="presOf" srcId="{37582C38-D8D2-432B-AC99-D0A50CAB0965}" destId="{82FE69DC-0019-4B70-A7AC-CF50BCBCFD97}" srcOrd="1" destOrd="0" presId="urn:microsoft.com/office/officeart/2005/8/layout/venn1"/>
    <dgm:cxn modelId="{BC443978-FCAB-4A53-833D-30E942353620}" type="presOf" srcId="{37582C38-D8D2-432B-AC99-D0A50CAB0965}" destId="{CDED2F68-B624-47BB-94F6-ACDD4531A2BD}" srcOrd="0" destOrd="0" presId="urn:microsoft.com/office/officeart/2005/8/layout/venn1"/>
    <dgm:cxn modelId="{5899E76F-62B1-4BD4-B0C6-9FE51FE28CBA}" type="presOf" srcId="{20079C86-CEB4-46DE-8EF5-CC044BE22D4F}" destId="{09F0C4E3-CE64-4761-8D83-5BF9F6179C11}" srcOrd="1" destOrd="0" presId="urn:microsoft.com/office/officeart/2005/8/layout/venn1"/>
    <dgm:cxn modelId="{7ADDADC5-D42B-4194-AA6D-AEB019073032}" srcId="{A8F32F87-93A1-4D3A-A52E-B4A7B8B7F100}" destId="{20079C86-CEB4-46DE-8EF5-CC044BE22D4F}" srcOrd="1" destOrd="0" parTransId="{94E9D99A-42B2-4E8F-8184-FA88F87C3A43}" sibTransId="{AD650CB0-43B5-428A-A5F5-FEA32D1D704B}"/>
    <dgm:cxn modelId="{03AEA6BA-947B-44E6-A748-1CBE9C682BC0}" type="presOf" srcId="{74CB954D-91B5-41CD-81BC-142691CF32A2}" destId="{F22D554C-10D9-40CE-9592-DBC2E338A762}" srcOrd="0" destOrd="0" presId="urn:microsoft.com/office/officeart/2005/8/layout/venn1"/>
    <dgm:cxn modelId="{26E394BF-D0AD-436F-B68D-497318BCDB29}" srcId="{A8F32F87-93A1-4D3A-A52E-B4A7B8B7F100}" destId="{37582C38-D8D2-432B-AC99-D0A50CAB0965}" srcOrd="2" destOrd="0" parTransId="{AB02515E-6FC1-4516-BE68-663F34507DE1}" sibTransId="{66CBA76E-8EA4-41D4-BCD9-A8D79F5B6EAB}"/>
    <dgm:cxn modelId="{80E16EA7-91A1-4CD7-ADFF-355EA8015265}" type="presParOf" srcId="{9A45F7B3-0E02-4459-B6F3-96C4EC539125}" destId="{F22D554C-10D9-40CE-9592-DBC2E338A762}" srcOrd="0" destOrd="0" presId="urn:microsoft.com/office/officeart/2005/8/layout/venn1"/>
    <dgm:cxn modelId="{769D13E0-C815-41AA-B447-3B73A883BDD2}" type="presParOf" srcId="{9A45F7B3-0E02-4459-B6F3-96C4EC539125}" destId="{139FCCBF-D144-4F21-B859-DDAFBADB4EEE}" srcOrd="1" destOrd="0" presId="urn:microsoft.com/office/officeart/2005/8/layout/venn1"/>
    <dgm:cxn modelId="{7EAE0331-AE0B-465F-8CEF-BA43433B2561}" type="presParOf" srcId="{9A45F7B3-0E02-4459-B6F3-96C4EC539125}" destId="{1540BB96-D536-4B11-855A-48FA88B3C503}" srcOrd="2" destOrd="0" presId="urn:microsoft.com/office/officeart/2005/8/layout/venn1"/>
    <dgm:cxn modelId="{3760305A-31A6-492D-8EEE-69EC7A5B415C}" type="presParOf" srcId="{9A45F7B3-0E02-4459-B6F3-96C4EC539125}" destId="{09F0C4E3-CE64-4761-8D83-5BF9F6179C11}" srcOrd="3" destOrd="0" presId="urn:microsoft.com/office/officeart/2005/8/layout/venn1"/>
    <dgm:cxn modelId="{888EA4B0-E4AA-460F-AD43-C1987D8492B4}" type="presParOf" srcId="{9A45F7B3-0E02-4459-B6F3-96C4EC539125}" destId="{CDED2F68-B624-47BB-94F6-ACDD4531A2BD}" srcOrd="4" destOrd="0" presId="urn:microsoft.com/office/officeart/2005/8/layout/venn1"/>
    <dgm:cxn modelId="{B3CC6D85-0B59-49CC-B147-120D0F653D6F}" type="presParOf" srcId="{9A45F7B3-0E02-4459-B6F3-96C4EC539125}" destId="{82FE69DC-0019-4B70-A7AC-CF50BCBCFD97}" srcOrd="5"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2D554C-10D9-40CE-9592-DBC2E338A762}">
      <dsp:nvSpPr>
        <dsp:cNvPr id="0" name=""/>
        <dsp:cNvSpPr/>
      </dsp:nvSpPr>
      <dsp:spPr>
        <a:xfrm>
          <a:off x="2093587" y="88369"/>
          <a:ext cx="2376264" cy="1940124"/>
        </a:xfrm>
        <a:prstGeom prst="ellipse">
          <a:avLst/>
        </a:prstGeom>
        <a:solidFill>
          <a:srgbClr val="009999">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s-ES" sz="2100" kern="1200"/>
            <a:t>To de veu (20-30%)</a:t>
          </a:r>
        </a:p>
      </dsp:txBody>
      <dsp:txXfrm>
        <a:off x="2410422" y="427891"/>
        <a:ext cx="1742593" cy="873056"/>
      </dsp:txXfrm>
    </dsp:sp>
    <dsp:sp modelId="{1540BB96-D536-4B11-855A-48FA88B3C503}">
      <dsp:nvSpPr>
        <dsp:cNvPr id="0" name=""/>
        <dsp:cNvSpPr/>
      </dsp:nvSpPr>
      <dsp:spPr>
        <a:xfrm>
          <a:off x="2543719" y="1107972"/>
          <a:ext cx="3177611" cy="2852467"/>
        </a:xfrm>
        <a:prstGeom prst="ellipse">
          <a:avLst/>
        </a:prstGeom>
        <a:solidFill>
          <a:srgbClr val="FFC00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s-ES" sz="2100" kern="1200"/>
            <a:t>Llenguatge corporal (60-80%)</a:t>
          </a:r>
        </a:p>
      </dsp:txBody>
      <dsp:txXfrm>
        <a:off x="3515538" y="1844860"/>
        <a:ext cx="1906566" cy="1568857"/>
      </dsp:txXfrm>
    </dsp:sp>
    <dsp:sp modelId="{CDED2F68-B624-47BB-94F6-ACDD4531A2BD}">
      <dsp:nvSpPr>
        <dsp:cNvPr id="0" name=""/>
        <dsp:cNvSpPr/>
      </dsp:nvSpPr>
      <dsp:spPr>
        <a:xfrm>
          <a:off x="1689923" y="1681416"/>
          <a:ext cx="1596611" cy="16266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s-ES" sz="2100" kern="1200"/>
            <a:t>Paraules (7%-10%)</a:t>
          </a:r>
        </a:p>
      </dsp:txBody>
      <dsp:txXfrm>
        <a:off x="1840271" y="2101621"/>
        <a:ext cx="957967" cy="89463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a-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4A2EDB-3ABF-4D80-80A6-531AB5C130DB}" type="datetimeFigureOut">
              <a:rPr lang="ca-ES" smtClean="0"/>
              <a:t>22/11/2012</a:t>
            </a:fld>
            <a:endParaRPr lang="ca-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a-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a-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0CCF7A-2865-4108-AF35-AD65B340D4B8}" type="slidenum">
              <a:rPr lang="ca-ES" smtClean="0"/>
              <a:t>‹Nº›</a:t>
            </a:fld>
            <a:endParaRPr lang="ca-ES"/>
          </a:p>
        </p:txBody>
      </p:sp>
    </p:spTree>
    <p:extLst>
      <p:ext uri="{BB962C8B-B14F-4D97-AF65-F5344CB8AC3E}">
        <p14:creationId xmlns:p14="http://schemas.microsoft.com/office/powerpoint/2010/main" val="13848967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ca-ES" dirty="0"/>
          </a:p>
        </p:txBody>
      </p:sp>
      <p:sp>
        <p:nvSpPr>
          <p:cNvPr id="4" name="3 Marcador de número de diapositiva"/>
          <p:cNvSpPr>
            <a:spLocks noGrp="1"/>
          </p:cNvSpPr>
          <p:nvPr>
            <p:ph type="sldNum" sz="quarter" idx="10"/>
          </p:nvPr>
        </p:nvSpPr>
        <p:spPr/>
        <p:txBody>
          <a:bodyPr/>
          <a:lstStyle/>
          <a:p>
            <a:fld id="{F70CCF7A-2865-4108-AF35-AD65B340D4B8}" type="slidenum">
              <a:rPr lang="ca-ES" smtClean="0"/>
              <a:t>1</a:t>
            </a:fld>
            <a:endParaRPr lang="ca-E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F70CCF7A-2865-4108-AF35-AD65B340D4B8}" type="slidenum">
              <a:rPr lang="ca-ES" smtClean="0"/>
              <a:t>10</a:t>
            </a:fld>
            <a:endParaRPr lang="ca-ES"/>
          </a:p>
        </p:txBody>
      </p:sp>
    </p:spTree>
    <p:extLst>
      <p:ext uri="{BB962C8B-B14F-4D97-AF65-F5344CB8AC3E}">
        <p14:creationId xmlns:p14="http://schemas.microsoft.com/office/powerpoint/2010/main" val="9684730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ca-ES" dirty="0"/>
          </a:p>
        </p:txBody>
      </p:sp>
      <p:sp>
        <p:nvSpPr>
          <p:cNvPr id="4" name="3 Marcador de número de diapositiva"/>
          <p:cNvSpPr>
            <a:spLocks noGrp="1"/>
          </p:cNvSpPr>
          <p:nvPr>
            <p:ph type="sldNum" sz="quarter" idx="10"/>
          </p:nvPr>
        </p:nvSpPr>
        <p:spPr/>
        <p:txBody>
          <a:bodyPr/>
          <a:lstStyle/>
          <a:p>
            <a:fld id="{F70CCF7A-2865-4108-AF35-AD65B340D4B8}" type="slidenum">
              <a:rPr lang="ca-ES" smtClean="0"/>
              <a:t>13</a:t>
            </a:fld>
            <a:endParaRPr lang="ca-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F70CCF7A-2865-4108-AF35-AD65B340D4B8}" type="slidenum">
              <a:rPr lang="ca-ES" smtClean="0"/>
              <a:t>14</a:t>
            </a:fld>
            <a:endParaRPr lang="ca-ES"/>
          </a:p>
        </p:txBody>
      </p:sp>
    </p:spTree>
    <p:extLst>
      <p:ext uri="{BB962C8B-B14F-4D97-AF65-F5344CB8AC3E}">
        <p14:creationId xmlns:p14="http://schemas.microsoft.com/office/powerpoint/2010/main" val="29422404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F70CCF7A-2865-4108-AF35-AD65B340D4B8}" type="slidenum">
              <a:rPr lang="ca-ES" smtClean="0"/>
              <a:t>15</a:t>
            </a:fld>
            <a:endParaRPr lang="ca-ES"/>
          </a:p>
        </p:txBody>
      </p:sp>
    </p:spTree>
    <p:extLst>
      <p:ext uri="{BB962C8B-B14F-4D97-AF65-F5344CB8AC3E}">
        <p14:creationId xmlns:p14="http://schemas.microsoft.com/office/powerpoint/2010/main" val="6160208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F70CCF7A-2865-4108-AF35-AD65B340D4B8}" type="slidenum">
              <a:rPr lang="ca-ES" smtClean="0"/>
              <a:t>16</a:t>
            </a:fld>
            <a:endParaRPr lang="ca-ES"/>
          </a:p>
        </p:txBody>
      </p:sp>
    </p:spTree>
    <p:extLst>
      <p:ext uri="{BB962C8B-B14F-4D97-AF65-F5344CB8AC3E}">
        <p14:creationId xmlns:p14="http://schemas.microsoft.com/office/powerpoint/2010/main" val="8134074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F70CCF7A-2865-4108-AF35-AD65B340D4B8}" type="slidenum">
              <a:rPr lang="ca-ES" smtClean="0"/>
              <a:t>17</a:t>
            </a:fld>
            <a:endParaRPr lang="ca-ES"/>
          </a:p>
        </p:txBody>
      </p:sp>
    </p:spTree>
    <p:extLst>
      <p:ext uri="{BB962C8B-B14F-4D97-AF65-F5344CB8AC3E}">
        <p14:creationId xmlns:p14="http://schemas.microsoft.com/office/powerpoint/2010/main" val="3573900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F70CCF7A-2865-4108-AF35-AD65B340D4B8}" type="slidenum">
              <a:rPr lang="ca-ES" smtClean="0"/>
              <a:t>2</a:t>
            </a:fld>
            <a:endParaRPr lang="ca-ES"/>
          </a:p>
        </p:txBody>
      </p:sp>
    </p:spTree>
    <p:extLst>
      <p:ext uri="{BB962C8B-B14F-4D97-AF65-F5344CB8AC3E}">
        <p14:creationId xmlns:p14="http://schemas.microsoft.com/office/powerpoint/2010/main" val="10602321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F70CCF7A-2865-4108-AF35-AD65B340D4B8}" type="slidenum">
              <a:rPr lang="ca-ES" smtClean="0"/>
              <a:t>3</a:t>
            </a:fld>
            <a:endParaRPr lang="ca-ES"/>
          </a:p>
        </p:txBody>
      </p:sp>
    </p:spTree>
    <p:extLst>
      <p:ext uri="{BB962C8B-B14F-4D97-AF65-F5344CB8AC3E}">
        <p14:creationId xmlns:p14="http://schemas.microsoft.com/office/powerpoint/2010/main" val="1687132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F70CCF7A-2865-4108-AF35-AD65B340D4B8}" type="slidenum">
              <a:rPr lang="ca-ES" smtClean="0"/>
              <a:t>4</a:t>
            </a:fld>
            <a:endParaRPr lang="ca-ES"/>
          </a:p>
        </p:txBody>
      </p:sp>
    </p:spTree>
    <p:extLst>
      <p:ext uri="{BB962C8B-B14F-4D97-AF65-F5344CB8AC3E}">
        <p14:creationId xmlns:p14="http://schemas.microsoft.com/office/powerpoint/2010/main" val="423919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ca-ES" dirty="0"/>
          </a:p>
        </p:txBody>
      </p:sp>
      <p:sp>
        <p:nvSpPr>
          <p:cNvPr id="4" name="3 Marcador de número de diapositiva"/>
          <p:cNvSpPr>
            <a:spLocks noGrp="1"/>
          </p:cNvSpPr>
          <p:nvPr>
            <p:ph type="sldNum" sz="quarter" idx="10"/>
          </p:nvPr>
        </p:nvSpPr>
        <p:spPr/>
        <p:txBody>
          <a:bodyPr/>
          <a:lstStyle/>
          <a:p>
            <a:fld id="{F70CCF7A-2865-4108-AF35-AD65B340D4B8}" type="slidenum">
              <a:rPr lang="ca-ES" smtClean="0"/>
              <a:t>5</a:t>
            </a:fld>
            <a:endParaRPr lang="ca-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ca-ES" dirty="0"/>
          </a:p>
        </p:txBody>
      </p:sp>
      <p:sp>
        <p:nvSpPr>
          <p:cNvPr id="4" name="3 Marcador de número de diapositiva"/>
          <p:cNvSpPr>
            <a:spLocks noGrp="1"/>
          </p:cNvSpPr>
          <p:nvPr>
            <p:ph type="sldNum" sz="quarter" idx="10"/>
          </p:nvPr>
        </p:nvSpPr>
        <p:spPr/>
        <p:txBody>
          <a:bodyPr/>
          <a:lstStyle/>
          <a:p>
            <a:fld id="{F70CCF7A-2865-4108-AF35-AD65B340D4B8}" type="slidenum">
              <a:rPr lang="ca-ES" smtClean="0"/>
              <a:t>6</a:t>
            </a:fld>
            <a:endParaRPr lang="ca-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ca-ES" dirty="0"/>
          </a:p>
        </p:txBody>
      </p:sp>
      <p:sp>
        <p:nvSpPr>
          <p:cNvPr id="4" name="3 Marcador de número de diapositiva"/>
          <p:cNvSpPr>
            <a:spLocks noGrp="1"/>
          </p:cNvSpPr>
          <p:nvPr>
            <p:ph type="sldNum" sz="quarter" idx="10"/>
          </p:nvPr>
        </p:nvSpPr>
        <p:spPr/>
        <p:txBody>
          <a:bodyPr/>
          <a:lstStyle/>
          <a:p>
            <a:fld id="{F70CCF7A-2865-4108-AF35-AD65B340D4B8}" type="slidenum">
              <a:rPr lang="ca-ES" smtClean="0"/>
              <a:t>7</a:t>
            </a:fld>
            <a:endParaRPr lang="ca-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ca-ES" dirty="0"/>
          </a:p>
        </p:txBody>
      </p:sp>
      <p:sp>
        <p:nvSpPr>
          <p:cNvPr id="4" name="3 Marcador de número de diapositiva"/>
          <p:cNvSpPr>
            <a:spLocks noGrp="1"/>
          </p:cNvSpPr>
          <p:nvPr>
            <p:ph type="sldNum" sz="quarter" idx="10"/>
          </p:nvPr>
        </p:nvSpPr>
        <p:spPr/>
        <p:txBody>
          <a:bodyPr/>
          <a:lstStyle/>
          <a:p>
            <a:fld id="{F70CCF7A-2865-4108-AF35-AD65B340D4B8}" type="slidenum">
              <a:rPr lang="ca-ES" smtClean="0"/>
              <a:t>8</a:t>
            </a:fld>
            <a:endParaRPr lang="ca-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F70CCF7A-2865-4108-AF35-AD65B340D4B8}" type="slidenum">
              <a:rPr lang="ca-ES" smtClean="0"/>
              <a:t>9</a:t>
            </a:fld>
            <a:endParaRPr lang="ca-ES"/>
          </a:p>
        </p:txBody>
      </p:sp>
    </p:spTree>
    <p:extLst>
      <p:ext uri="{BB962C8B-B14F-4D97-AF65-F5344CB8AC3E}">
        <p14:creationId xmlns:p14="http://schemas.microsoft.com/office/powerpoint/2010/main" val="3228169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ca-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ca-ES"/>
          </a:p>
        </p:txBody>
      </p:sp>
      <p:sp>
        <p:nvSpPr>
          <p:cNvPr id="4" name="3 Marcador de fecha"/>
          <p:cNvSpPr>
            <a:spLocks noGrp="1"/>
          </p:cNvSpPr>
          <p:nvPr>
            <p:ph type="dt" sz="half" idx="10"/>
          </p:nvPr>
        </p:nvSpPr>
        <p:spPr/>
        <p:txBody>
          <a:bodyPr/>
          <a:lstStyle/>
          <a:p>
            <a:fld id="{EFCDF69E-994E-47DB-B60E-D0FC3357A98C}" type="datetimeFigureOut">
              <a:rPr lang="ca-ES" smtClean="0"/>
              <a:t>22/11/2012</a:t>
            </a:fld>
            <a:endParaRPr lang="ca-ES"/>
          </a:p>
        </p:txBody>
      </p:sp>
      <p:sp>
        <p:nvSpPr>
          <p:cNvPr id="5" name="4 Marcador de pie de página"/>
          <p:cNvSpPr>
            <a:spLocks noGrp="1"/>
          </p:cNvSpPr>
          <p:nvPr>
            <p:ph type="ftr" sz="quarter" idx="11"/>
          </p:nvPr>
        </p:nvSpPr>
        <p:spPr/>
        <p:txBody>
          <a:bodyPr/>
          <a:lstStyle/>
          <a:p>
            <a:endParaRPr lang="ca-ES"/>
          </a:p>
        </p:txBody>
      </p:sp>
      <p:sp>
        <p:nvSpPr>
          <p:cNvPr id="6" name="5 Marcador de número de diapositiva"/>
          <p:cNvSpPr>
            <a:spLocks noGrp="1"/>
          </p:cNvSpPr>
          <p:nvPr>
            <p:ph type="sldNum" sz="quarter" idx="12"/>
          </p:nvPr>
        </p:nvSpPr>
        <p:spPr/>
        <p:txBody>
          <a:bodyPr/>
          <a:lstStyle/>
          <a:p>
            <a:fld id="{9AAB1EE9-AA1D-4EEC-B6C0-193196646CD4}" type="slidenum">
              <a:rPr lang="ca-ES" smtClean="0"/>
              <a:t>‹Nº›</a:t>
            </a:fld>
            <a:endParaRPr lang="ca-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ca-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3 Marcador de fecha"/>
          <p:cNvSpPr>
            <a:spLocks noGrp="1"/>
          </p:cNvSpPr>
          <p:nvPr>
            <p:ph type="dt" sz="half" idx="10"/>
          </p:nvPr>
        </p:nvSpPr>
        <p:spPr/>
        <p:txBody>
          <a:bodyPr/>
          <a:lstStyle/>
          <a:p>
            <a:fld id="{EFCDF69E-994E-47DB-B60E-D0FC3357A98C}" type="datetimeFigureOut">
              <a:rPr lang="ca-ES" smtClean="0"/>
              <a:t>22/11/2012</a:t>
            </a:fld>
            <a:endParaRPr lang="ca-ES"/>
          </a:p>
        </p:txBody>
      </p:sp>
      <p:sp>
        <p:nvSpPr>
          <p:cNvPr id="5" name="4 Marcador de pie de página"/>
          <p:cNvSpPr>
            <a:spLocks noGrp="1"/>
          </p:cNvSpPr>
          <p:nvPr>
            <p:ph type="ftr" sz="quarter" idx="11"/>
          </p:nvPr>
        </p:nvSpPr>
        <p:spPr/>
        <p:txBody>
          <a:bodyPr/>
          <a:lstStyle/>
          <a:p>
            <a:endParaRPr lang="ca-ES"/>
          </a:p>
        </p:txBody>
      </p:sp>
      <p:sp>
        <p:nvSpPr>
          <p:cNvPr id="6" name="5 Marcador de número de diapositiva"/>
          <p:cNvSpPr>
            <a:spLocks noGrp="1"/>
          </p:cNvSpPr>
          <p:nvPr>
            <p:ph type="sldNum" sz="quarter" idx="12"/>
          </p:nvPr>
        </p:nvSpPr>
        <p:spPr/>
        <p:txBody>
          <a:bodyPr/>
          <a:lstStyle/>
          <a:p>
            <a:fld id="{9AAB1EE9-AA1D-4EEC-B6C0-193196646CD4}" type="slidenum">
              <a:rPr lang="ca-ES" smtClean="0"/>
              <a:t>‹Nº›</a:t>
            </a:fld>
            <a:endParaRPr lang="ca-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ca-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3 Marcador de fecha"/>
          <p:cNvSpPr>
            <a:spLocks noGrp="1"/>
          </p:cNvSpPr>
          <p:nvPr>
            <p:ph type="dt" sz="half" idx="10"/>
          </p:nvPr>
        </p:nvSpPr>
        <p:spPr/>
        <p:txBody>
          <a:bodyPr/>
          <a:lstStyle/>
          <a:p>
            <a:fld id="{EFCDF69E-994E-47DB-B60E-D0FC3357A98C}" type="datetimeFigureOut">
              <a:rPr lang="ca-ES" smtClean="0"/>
              <a:t>22/11/2012</a:t>
            </a:fld>
            <a:endParaRPr lang="ca-ES"/>
          </a:p>
        </p:txBody>
      </p:sp>
      <p:sp>
        <p:nvSpPr>
          <p:cNvPr id="5" name="4 Marcador de pie de página"/>
          <p:cNvSpPr>
            <a:spLocks noGrp="1"/>
          </p:cNvSpPr>
          <p:nvPr>
            <p:ph type="ftr" sz="quarter" idx="11"/>
          </p:nvPr>
        </p:nvSpPr>
        <p:spPr/>
        <p:txBody>
          <a:bodyPr/>
          <a:lstStyle/>
          <a:p>
            <a:endParaRPr lang="ca-ES"/>
          </a:p>
        </p:txBody>
      </p:sp>
      <p:sp>
        <p:nvSpPr>
          <p:cNvPr id="6" name="5 Marcador de número de diapositiva"/>
          <p:cNvSpPr>
            <a:spLocks noGrp="1"/>
          </p:cNvSpPr>
          <p:nvPr>
            <p:ph type="sldNum" sz="quarter" idx="12"/>
          </p:nvPr>
        </p:nvSpPr>
        <p:spPr/>
        <p:txBody>
          <a:bodyPr/>
          <a:lstStyle/>
          <a:p>
            <a:fld id="{9AAB1EE9-AA1D-4EEC-B6C0-193196646CD4}" type="slidenum">
              <a:rPr lang="ca-ES" smtClean="0"/>
              <a:t>‹Nº›</a:t>
            </a:fld>
            <a:endParaRPr lang="ca-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ca-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3 Marcador de fecha"/>
          <p:cNvSpPr>
            <a:spLocks noGrp="1"/>
          </p:cNvSpPr>
          <p:nvPr>
            <p:ph type="dt" sz="half" idx="10"/>
          </p:nvPr>
        </p:nvSpPr>
        <p:spPr/>
        <p:txBody>
          <a:bodyPr/>
          <a:lstStyle/>
          <a:p>
            <a:fld id="{EFCDF69E-994E-47DB-B60E-D0FC3357A98C}" type="datetimeFigureOut">
              <a:rPr lang="ca-ES" smtClean="0"/>
              <a:t>22/11/2012</a:t>
            </a:fld>
            <a:endParaRPr lang="ca-ES"/>
          </a:p>
        </p:txBody>
      </p:sp>
      <p:sp>
        <p:nvSpPr>
          <p:cNvPr id="5" name="4 Marcador de pie de página"/>
          <p:cNvSpPr>
            <a:spLocks noGrp="1"/>
          </p:cNvSpPr>
          <p:nvPr>
            <p:ph type="ftr" sz="quarter" idx="11"/>
          </p:nvPr>
        </p:nvSpPr>
        <p:spPr/>
        <p:txBody>
          <a:bodyPr/>
          <a:lstStyle/>
          <a:p>
            <a:endParaRPr lang="ca-ES"/>
          </a:p>
        </p:txBody>
      </p:sp>
      <p:sp>
        <p:nvSpPr>
          <p:cNvPr id="6" name="5 Marcador de número de diapositiva"/>
          <p:cNvSpPr>
            <a:spLocks noGrp="1"/>
          </p:cNvSpPr>
          <p:nvPr>
            <p:ph type="sldNum" sz="quarter" idx="12"/>
          </p:nvPr>
        </p:nvSpPr>
        <p:spPr/>
        <p:txBody>
          <a:bodyPr/>
          <a:lstStyle/>
          <a:p>
            <a:fld id="{9AAB1EE9-AA1D-4EEC-B6C0-193196646CD4}" type="slidenum">
              <a:rPr lang="ca-ES" smtClean="0"/>
              <a:t>‹Nº›</a:t>
            </a:fld>
            <a:endParaRPr lang="ca-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ca-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FCDF69E-994E-47DB-B60E-D0FC3357A98C}" type="datetimeFigureOut">
              <a:rPr lang="ca-ES" smtClean="0"/>
              <a:t>22/11/2012</a:t>
            </a:fld>
            <a:endParaRPr lang="ca-ES"/>
          </a:p>
        </p:txBody>
      </p:sp>
      <p:sp>
        <p:nvSpPr>
          <p:cNvPr id="5" name="4 Marcador de pie de página"/>
          <p:cNvSpPr>
            <a:spLocks noGrp="1"/>
          </p:cNvSpPr>
          <p:nvPr>
            <p:ph type="ftr" sz="quarter" idx="11"/>
          </p:nvPr>
        </p:nvSpPr>
        <p:spPr/>
        <p:txBody>
          <a:bodyPr/>
          <a:lstStyle/>
          <a:p>
            <a:endParaRPr lang="ca-ES"/>
          </a:p>
        </p:txBody>
      </p:sp>
      <p:sp>
        <p:nvSpPr>
          <p:cNvPr id="6" name="5 Marcador de número de diapositiva"/>
          <p:cNvSpPr>
            <a:spLocks noGrp="1"/>
          </p:cNvSpPr>
          <p:nvPr>
            <p:ph type="sldNum" sz="quarter" idx="12"/>
          </p:nvPr>
        </p:nvSpPr>
        <p:spPr/>
        <p:txBody>
          <a:bodyPr/>
          <a:lstStyle/>
          <a:p>
            <a:fld id="{9AAB1EE9-AA1D-4EEC-B6C0-193196646CD4}" type="slidenum">
              <a:rPr lang="ca-ES" smtClean="0"/>
              <a:t>‹Nº›</a:t>
            </a:fld>
            <a:endParaRPr lang="ca-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ca-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5" name="4 Marcador de fecha"/>
          <p:cNvSpPr>
            <a:spLocks noGrp="1"/>
          </p:cNvSpPr>
          <p:nvPr>
            <p:ph type="dt" sz="half" idx="10"/>
          </p:nvPr>
        </p:nvSpPr>
        <p:spPr/>
        <p:txBody>
          <a:bodyPr/>
          <a:lstStyle/>
          <a:p>
            <a:fld id="{EFCDF69E-994E-47DB-B60E-D0FC3357A98C}" type="datetimeFigureOut">
              <a:rPr lang="ca-ES" smtClean="0"/>
              <a:t>22/11/2012</a:t>
            </a:fld>
            <a:endParaRPr lang="ca-ES"/>
          </a:p>
        </p:txBody>
      </p:sp>
      <p:sp>
        <p:nvSpPr>
          <p:cNvPr id="6" name="5 Marcador de pie de página"/>
          <p:cNvSpPr>
            <a:spLocks noGrp="1"/>
          </p:cNvSpPr>
          <p:nvPr>
            <p:ph type="ftr" sz="quarter" idx="11"/>
          </p:nvPr>
        </p:nvSpPr>
        <p:spPr/>
        <p:txBody>
          <a:bodyPr/>
          <a:lstStyle/>
          <a:p>
            <a:endParaRPr lang="ca-ES"/>
          </a:p>
        </p:txBody>
      </p:sp>
      <p:sp>
        <p:nvSpPr>
          <p:cNvPr id="7" name="6 Marcador de número de diapositiva"/>
          <p:cNvSpPr>
            <a:spLocks noGrp="1"/>
          </p:cNvSpPr>
          <p:nvPr>
            <p:ph type="sldNum" sz="quarter" idx="12"/>
          </p:nvPr>
        </p:nvSpPr>
        <p:spPr/>
        <p:txBody>
          <a:bodyPr/>
          <a:lstStyle/>
          <a:p>
            <a:fld id="{9AAB1EE9-AA1D-4EEC-B6C0-193196646CD4}" type="slidenum">
              <a:rPr lang="ca-ES" smtClean="0"/>
              <a:t>‹Nº›</a:t>
            </a:fld>
            <a:endParaRPr lang="ca-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ca-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7" name="6 Marcador de fecha"/>
          <p:cNvSpPr>
            <a:spLocks noGrp="1"/>
          </p:cNvSpPr>
          <p:nvPr>
            <p:ph type="dt" sz="half" idx="10"/>
          </p:nvPr>
        </p:nvSpPr>
        <p:spPr/>
        <p:txBody>
          <a:bodyPr/>
          <a:lstStyle/>
          <a:p>
            <a:fld id="{EFCDF69E-994E-47DB-B60E-D0FC3357A98C}" type="datetimeFigureOut">
              <a:rPr lang="ca-ES" smtClean="0"/>
              <a:t>22/11/2012</a:t>
            </a:fld>
            <a:endParaRPr lang="ca-ES"/>
          </a:p>
        </p:txBody>
      </p:sp>
      <p:sp>
        <p:nvSpPr>
          <p:cNvPr id="8" name="7 Marcador de pie de página"/>
          <p:cNvSpPr>
            <a:spLocks noGrp="1"/>
          </p:cNvSpPr>
          <p:nvPr>
            <p:ph type="ftr" sz="quarter" idx="11"/>
          </p:nvPr>
        </p:nvSpPr>
        <p:spPr/>
        <p:txBody>
          <a:bodyPr/>
          <a:lstStyle/>
          <a:p>
            <a:endParaRPr lang="ca-ES"/>
          </a:p>
        </p:txBody>
      </p:sp>
      <p:sp>
        <p:nvSpPr>
          <p:cNvPr id="9" name="8 Marcador de número de diapositiva"/>
          <p:cNvSpPr>
            <a:spLocks noGrp="1"/>
          </p:cNvSpPr>
          <p:nvPr>
            <p:ph type="sldNum" sz="quarter" idx="12"/>
          </p:nvPr>
        </p:nvSpPr>
        <p:spPr/>
        <p:txBody>
          <a:bodyPr/>
          <a:lstStyle/>
          <a:p>
            <a:fld id="{9AAB1EE9-AA1D-4EEC-B6C0-193196646CD4}" type="slidenum">
              <a:rPr lang="ca-ES" smtClean="0"/>
              <a:t>‹Nº›</a:t>
            </a:fld>
            <a:endParaRPr lang="ca-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ca-ES"/>
          </a:p>
        </p:txBody>
      </p:sp>
      <p:sp>
        <p:nvSpPr>
          <p:cNvPr id="3" name="2 Marcador de fecha"/>
          <p:cNvSpPr>
            <a:spLocks noGrp="1"/>
          </p:cNvSpPr>
          <p:nvPr>
            <p:ph type="dt" sz="half" idx="10"/>
          </p:nvPr>
        </p:nvSpPr>
        <p:spPr/>
        <p:txBody>
          <a:bodyPr/>
          <a:lstStyle/>
          <a:p>
            <a:fld id="{EFCDF69E-994E-47DB-B60E-D0FC3357A98C}" type="datetimeFigureOut">
              <a:rPr lang="ca-ES" smtClean="0"/>
              <a:t>22/11/2012</a:t>
            </a:fld>
            <a:endParaRPr lang="ca-ES"/>
          </a:p>
        </p:txBody>
      </p:sp>
      <p:sp>
        <p:nvSpPr>
          <p:cNvPr id="4" name="3 Marcador de pie de página"/>
          <p:cNvSpPr>
            <a:spLocks noGrp="1"/>
          </p:cNvSpPr>
          <p:nvPr>
            <p:ph type="ftr" sz="quarter" idx="11"/>
          </p:nvPr>
        </p:nvSpPr>
        <p:spPr/>
        <p:txBody>
          <a:bodyPr/>
          <a:lstStyle/>
          <a:p>
            <a:endParaRPr lang="ca-ES"/>
          </a:p>
        </p:txBody>
      </p:sp>
      <p:sp>
        <p:nvSpPr>
          <p:cNvPr id="5" name="4 Marcador de número de diapositiva"/>
          <p:cNvSpPr>
            <a:spLocks noGrp="1"/>
          </p:cNvSpPr>
          <p:nvPr>
            <p:ph type="sldNum" sz="quarter" idx="12"/>
          </p:nvPr>
        </p:nvSpPr>
        <p:spPr/>
        <p:txBody>
          <a:bodyPr/>
          <a:lstStyle/>
          <a:p>
            <a:fld id="{9AAB1EE9-AA1D-4EEC-B6C0-193196646CD4}" type="slidenum">
              <a:rPr lang="ca-ES" smtClean="0"/>
              <a:t>‹Nº›</a:t>
            </a:fld>
            <a:endParaRPr lang="ca-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FCDF69E-994E-47DB-B60E-D0FC3357A98C}" type="datetimeFigureOut">
              <a:rPr lang="ca-ES" smtClean="0"/>
              <a:t>22/11/2012</a:t>
            </a:fld>
            <a:endParaRPr lang="ca-ES"/>
          </a:p>
        </p:txBody>
      </p:sp>
      <p:sp>
        <p:nvSpPr>
          <p:cNvPr id="3" name="2 Marcador de pie de página"/>
          <p:cNvSpPr>
            <a:spLocks noGrp="1"/>
          </p:cNvSpPr>
          <p:nvPr>
            <p:ph type="ftr" sz="quarter" idx="11"/>
          </p:nvPr>
        </p:nvSpPr>
        <p:spPr/>
        <p:txBody>
          <a:bodyPr/>
          <a:lstStyle/>
          <a:p>
            <a:endParaRPr lang="ca-ES"/>
          </a:p>
        </p:txBody>
      </p:sp>
      <p:sp>
        <p:nvSpPr>
          <p:cNvPr id="4" name="3 Marcador de número de diapositiva"/>
          <p:cNvSpPr>
            <a:spLocks noGrp="1"/>
          </p:cNvSpPr>
          <p:nvPr>
            <p:ph type="sldNum" sz="quarter" idx="12"/>
          </p:nvPr>
        </p:nvSpPr>
        <p:spPr/>
        <p:txBody>
          <a:bodyPr/>
          <a:lstStyle/>
          <a:p>
            <a:fld id="{9AAB1EE9-AA1D-4EEC-B6C0-193196646CD4}" type="slidenum">
              <a:rPr lang="ca-ES" smtClean="0"/>
              <a:t>‹Nº›</a:t>
            </a:fld>
            <a:endParaRPr lang="ca-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ca-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FCDF69E-994E-47DB-B60E-D0FC3357A98C}" type="datetimeFigureOut">
              <a:rPr lang="ca-ES" smtClean="0"/>
              <a:t>22/11/2012</a:t>
            </a:fld>
            <a:endParaRPr lang="ca-ES"/>
          </a:p>
        </p:txBody>
      </p:sp>
      <p:sp>
        <p:nvSpPr>
          <p:cNvPr id="6" name="5 Marcador de pie de página"/>
          <p:cNvSpPr>
            <a:spLocks noGrp="1"/>
          </p:cNvSpPr>
          <p:nvPr>
            <p:ph type="ftr" sz="quarter" idx="11"/>
          </p:nvPr>
        </p:nvSpPr>
        <p:spPr/>
        <p:txBody>
          <a:bodyPr/>
          <a:lstStyle/>
          <a:p>
            <a:endParaRPr lang="ca-ES"/>
          </a:p>
        </p:txBody>
      </p:sp>
      <p:sp>
        <p:nvSpPr>
          <p:cNvPr id="7" name="6 Marcador de número de diapositiva"/>
          <p:cNvSpPr>
            <a:spLocks noGrp="1"/>
          </p:cNvSpPr>
          <p:nvPr>
            <p:ph type="sldNum" sz="quarter" idx="12"/>
          </p:nvPr>
        </p:nvSpPr>
        <p:spPr/>
        <p:txBody>
          <a:bodyPr/>
          <a:lstStyle/>
          <a:p>
            <a:fld id="{9AAB1EE9-AA1D-4EEC-B6C0-193196646CD4}" type="slidenum">
              <a:rPr lang="ca-ES" smtClean="0"/>
              <a:t>‹Nº›</a:t>
            </a:fld>
            <a:endParaRPr lang="ca-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ca-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a-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FCDF69E-994E-47DB-B60E-D0FC3357A98C}" type="datetimeFigureOut">
              <a:rPr lang="ca-ES" smtClean="0"/>
              <a:t>22/11/2012</a:t>
            </a:fld>
            <a:endParaRPr lang="ca-ES"/>
          </a:p>
        </p:txBody>
      </p:sp>
      <p:sp>
        <p:nvSpPr>
          <p:cNvPr id="6" name="5 Marcador de pie de página"/>
          <p:cNvSpPr>
            <a:spLocks noGrp="1"/>
          </p:cNvSpPr>
          <p:nvPr>
            <p:ph type="ftr" sz="quarter" idx="11"/>
          </p:nvPr>
        </p:nvSpPr>
        <p:spPr/>
        <p:txBody>
          <a:bodyPr/>
          <a:lstStyle/>
          <a:p>
            <a:endParaRPr lang="ca-ES"/>
          </a:p>
        </p:txBody>
      </p:sp>
      <p:sp>
        <p:nvSpPr>
          <p:cNvPr id="7" name="6 Marcador de número de diapositiva"/>
          <p:cNvSpPr>
            <a:spLocks noGrp="1"/>
          </p:cNvSpPr>
          <p:nvPr>
            <p:ph type="sldNum" sz="quarter" idx="12"/>
          </p:nvPr>
        </p:nvSpPr>
        <p:spPr/>
        <p:txBody>
          <a:bodyPr/>
          <a:lstStyle/>
          <a:p>
            <a:fld id="{9AAB1EE9-AA1D-4EEC-B6C0-193196646CD4}" type="slidenum">
              <a:rPr lang="ca-ES" smtClean="0"/>
              <a:t>‹Nº›</a:t>
            </a:fld>
            <a:endParaRPr lang="ca-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ca-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CDF69E-994E-47DB-B60E-D0FC3357A98C}" type="datetimeFigureOut">
              <a:rPr lang="ca-ES" smtClean="0"/>
              <a:t>22/11/2012</a:t>
            </a:fld>
            <a:endParaRPr lang="ca-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a-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AB1EE9-AA1D-4EEC-B6C0-193196646CD4}" type="slidenum">
              <a:rPr lang="ca-ES" smtClean="0"/>
              <a:t>‹Nº›</a:t>
            </a:fld>
            <a:endParaRPr lang="ca-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www.slideshare.net/angelicacuevas/escucha-activa-presentation"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3.jpe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7.wmf"/><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hyperlink" Target="http://www.youtube.com/watch?v=qyJLbQLR5IE&amp;feature=player_detailpage" TargetMode="External"/><Relationship Id="rId7" Type="http://schemas.openxmlformats.org/officeDocument/2006/relationships/diagramColors" Target="../diagrams/colors1.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2.png"/><Relationship Id="rId4" Type="http://schemas.openxmlformats.org/officeDocument/2006/relationships/diagramData" Target="../diagrams/data1.xml"/><Relationship Id="rId9"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hyperlink" Target="http://www.youtube.com/watch?v=tL7DJtprLw8&amp;feature=player_detailpage" TargetMode="Externa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hyperlink" Target="http://www.youtube.com/watch?v=qyJLbQLR5IE&amp;feature=player_detailpage"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7.wmf"/><Relationship Id="rId7"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jpeg"/><Relationship Id="rId11" Type="http://schemas.openxmlformats.org/officeDocument/2006/relationships/image" Target="../media/image13.jpeg"/><Relationship Id="rId5" Type="http://schemas.openxmlformats.org/officeDocument/2006/relationships/image" Target="../media/image2.png"/><Relationship Id="rId10" Type="http://schemas.openxmlformats.org/officeDocument/2006/relationships/image" Target="../media/image12.jpeg"/><Relationship Id="rId4" Type="http://schemas.openxmlformats.org/officeDocument/2006/relationships/image" Target="../media/image3.jpeg"/><Relationship Id="rId9"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2.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72" y="1966486"/>
            <a:ext cx="9151172" cy="2808311"/>
          </a:xfrm>
          <a:solidFill>
            <a:srgbClr val="BB1F0F"/>
          </a:solidFill>
        </p:spPr>
        <p:txBody>
          <a:bodyPr>
            <a:normAutofit/>
          </a:bodyPr>
          <a:lstStyle/>
          <a:p>
            <a:r>
              <a:rPr lang="ca-ES"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TALLER DE GESTIÓ EMOCIONAL. </a:t>
            </a:r>
            <a:br>
              <a:rPr lang="ca-ES"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ca-ES"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Com millorar la comunicació entre advocat/advocada i víctima de </a:t>
            </a:r>
            <a:br>
              <a:rPr lang="ca-ES"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ca-ES"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violència masclista: eines pràctiques</a:t>
            </a:r>
            <a:endParaRPr lang="ca-ES" sz="4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2 Subtítulo"/>
          <p:cNvSpPr>
            <a:spLocks noGrp="1"/>
          </p:cNvSpPr>
          <p:nvPr>
            <p:ph type="subTitle" idx="1"/>
          </p:nvPr>
        </p:nvSpPr>
        <p:spPr/>
        <p:txBody>
          <a:bodyPr/>
          <a:lstStyle/>
          <a:p>
            <a:endParaRPr lang="ca-ES" dirty="0" smtClean="0"/>
          </a:p>
          <a:p>
            <a:endParaRPr lang="ca-ES" sz="2000" dirty="0"/>
          </a:p>
        </p:txBody>
      </p:sp>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332657"/>
            <a:ext cx="1161493" cy="727430"/>
          </a:xfrm>
          <a:prstGeom prst="rect">
            <a:avLst/>
          </a:prstGeom>
        </p:spPr>
      </p:pic>
      <p:pic>
        <p:nvPicPr>
          <p:cNvPr id="1025"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0108" y="202072"/>
            <a:ext cx="2448272" cy="470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CuadroTexto"/>
          <p:cNvSpPr txBox="1"/>
          <p:nvPr/>
        </p:nvSpPr>
        <p:spPr>
          <a:xfrm>
            <a:off x="0" y="1701388"/>
            <a:ext cx="9144000" cy="215444"/>
          </a:xfrm>
          <a:prstGeom prst="rect">
            <a:avLst/>
          </a:prstGeom>
          <a:solidFill>
            <a:srgbClr val="FAC7C2"/>
          </a:solidFill>
        </p:spPr>
        <p:txBody>
          <a:bodyPr wrap="square" rtlCol="0">
            <a:spAutoFit/>
          </a:bodyPr>
          <a:lstStyle/>
          <a:p>
            <a:endParaRPr lang="es-ES" sz="800" dirty="0"/>
          </a:p>
        </p:txBody>
      </p:sp>
      <p:sp>
        <p:nvSpPr>
          <p:cNvPr id="9" name="8 CuadroTexto"/>
          <p:cNvSpPr txBox="1"/>
          <p:nvPr/>
        </p:nvSpPr>
        <p:spPr>
          <a:xfrm>
            <a:off x="0" y="4846806"/>
            <a:ext cx="9144000" cy="1200329"/>
          </a:xfrm>
          <a:prstGeom prst="rect">
            <a:avLst/>
          </a:prstGeom>
          <a:solidFill>
            <a:schemeClr val="bg1">
              <a:lumMod val="65000"/>
            </a:schemeClr>
          </a:solidFill>
        </p:spPr>
        <p:txBody>
          <a:bodyPr wrap="square" rtlCol="0">
            <a:spAutoFit/>
          </a:bodyPr>
          <a:lstStyle/>
          <a:p>
            <a:pPr algn="ctr">
              <a:spcAft>
                <a:spcPts val="0"/>
              </a:spcAft>
            </a:pPr>
            <a:r>
              <a:rPr lang="es-ES" dirty="0">
                <a:solidFill>
                  <a:schemeClr val="bg1"/>
                </a:solidFill>
              </a:rPr>
              <a:t>FORMACIÓ IL·LUSTRE COL.LEGI D’ADVOCATS/ADES DE </a:t>
            </a:r>
            <a:r>
              <a:rPr lang="es-ES" dirty="0" smtClean="0">
                <a:solidFill>
                  <a:schemeClr val="bg1"/>
                </a:solidFill>
              </a:rPr>
              <a:t>BARCELONA</a:t>
            </a:r>
          </a:p>
          <a:p>
            <a:pPr algn="ctr">
              <a:spcAft>
                <a:spcPts val="0"/>
              </a:spcAft>
            </a:pPr>
            <a:r>
              <a:rPr lang="ca-ES" dirty="0">
                <a:solidFill>
                  <a:schemeClr val="bg1"/>
                </a:solidFill>
                <a:latin typeface="Perpetua"/>
                <a:ea typeface="Times New Roman"/>
                <a:cs typeface="Times New Roman"/>
              </a:rPr>
              <a:t>23 de novembre de 2012</a:t>
            </a:r>
          </a:p>
          <a:p>
            <a:pPr algn="ctr">
              <a:spcAft>
                <a:spcPts val="0"/>
              </a:spcAft>
            </a:pPr>
            <a:r>
              <a:rPr lang="ca-ES" dirty="0">
                <a:solidFill>
                  <a:schemeClr val="bg1"/>
                </a:solidFill>
                <a:latin typeface="Perpetua"/>
                <a:ea typeface="Times New Roman"/>
                <a:cs typeface="Times New Roman"/>
              </a:rPr>
              <a:t>Gemma Altell i Marta Álvarez</a:t>
            </a:r>
          </a:p>
          <a:p>
            <a:pPr algn="ctr">
              <a:spcAft>
                <a:spcPts val="0"/>
              </a:spcAft>
            </a:pPr>
            <a:endParaRPr lang="es-ES" dirty="0">
              <a:solidFill>
                <a:srgbClr val="000000"/>
              </a:solidFill>
              <a:latin typeface="Perpetua"/>
              <a:ea typeface="Times New Roman"/>
              <a:cs typeface="Times New Roman"/>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800" y="3140968"/>
            <a:ext cx="2952328" cy="2233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contenido"/>
          <p:cNvSpPr>
            <a:spLocks noGrp="1"/>
          </p:cNvSpPr>
          <p:nvPr>
            <p:ph idx="1"/>
          </p:nvPr>
        </p:nvSpPr>
        <p:spPr>
          <a:xfrm>
            <a:off x="467827" y="2132856"/>
            <a:ext cx="8228620" cy="648072"/>
          </a:xfrm>
        </p:spPr>
        <p:txBody>
          <a:bodyPr>
            <a:normAutofit/>
          </a:bodyPr>
          <a:lstStyle/>
          <a:p>
            <a:pPr marL="0" indent="0">
              <a:buNone/>
            </a:pPr>
            <a:r>
              <a:rPr lang="ca-ES" dirty="0" smtClean="0"/>
              <a:t>Els </a:t>
            </a:r>
            <a:r>
              <a:rPr lang="ca-ES" dirty="0"/>
              <a:t>7 aspectes positius d’una escolta activa </a:t>
            </a:r>
            <a:endParaRPr lang="ca-ES" dirty="0" smtClean="0"/>
          </a:p>
          <a:p>
            <a:endParaRPr lang="ca-ES" dirty="0" smtClean="0"/>
          </a:p>
          <a:p>
            <a:endParaRPr lang="ca-ES" dirty="0"/>
          </a:p>
          <a:p>
            <a:endParaRPr lang="ca-ES" dirty="0"/>
          </a:p>
          <a:p>
            <a:pPr marL="0" indent="0">
              <a:buNone/>
            </a:pPr>
            <a:endParaRPr lang="es-ES" i="1" dirty="0">
              <a:solidFill>
                <a:srgbClr val="FFFF00"/>
              </a:solidFill>
            </a:endParaRPr>
          </a:p>
          <a:p>
            <a:endParaRPr lang="ca-ES" dirty="0"/>
          </a:p>
        </p:txBody>
      </p:sp>
      <p:pic>
        <p:nvPicPr>
          <p:cNvPr id="4" name="3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40352" y="141415"/>
            <a:ext cx="945468" cy="592136"/>
          </a:xfrm>
          <a:prstGeom prst="rect">
            <a:avLst/>
          </a:prstGeom>
        </p:spPr>
      </p:pic>
      <p:pic>
        <p:nvPicPr>
          <p:cNvPr id="5" name="Picture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9632" y="264179"/>
            <a:ext cx="1802360" cy="346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5720" y="836712"/>
            <a:ext cx="9144000" cy="215444"/>
          </a:xfrm>
          <a:prstGeom prst="rect">
            <a:avLst/>
          </a:prstGeom>
          <a:solidFill>
            <a:srgbClr val="FAC7C2"/>
          </a:solidFill>
        </p:spPr>
        <p:txBody>
          <a:bodyPr wrap="square" rtlCol="0">
            <a:spAutoFit/>
          </a:bodyPr>
          <a:lstStyle/>
          <a:p>
            <a:endParaRPr lang="es-ES" sz="800" dirty="0"/>
          </a:p>
        </p:txBody>
      </p:sp>
      <p:sp>
        <p:nvSpPr>
          <p:cNvPr id="7" name="6 CuadroTexto"/>
          <p:cNvSpPr txBox="1"/>
          <p:nvPr/>
        </p:nvSpPr>
        <p:spPr>
          <a:xfrm>
            <a:off x="0" y="5934670"/>
            <a:ext cx="9144000" cy="923330"/>
          </a:xfrm>
          <a:prstGeom prst="rect">
            <a:avLst/>
          </a:prstGeom>
          <a:solidFill>
            <a:schemeClr val="bg1">
              <a:lumMod val="65000"/>
            </a:schemeClr>
          </a:solidFill>
        </p:spPr>
        <p:txBody>
          <a:bodyPr wrap="square" rtlCol="0">
            <a:spAutoFit/>
          </a:bodyPr>
          <a:lstStyle/>
          <a:p>
            <a:pPr algn="ctr">
              <a:spcAft>
                <a:spcPts val="0"/>
              </a:spcAft>
            </a:pPr>
            <a:r>
              <a:rPr lang="es-ES" sz="1200" dirty="0">
                <a:solidFill>
                  <a:schemeClr val="bg1"/>
                </a:solidFill>
              </a:rPr>
              <a:t>FORMACIÓ IL·LUSTRE COL.LEGI D’ADVOCATS/ADES DE </a:t>
            </a:r>
            <a:r>
              <a:rPr lang="es-ES" sz="1200" dirty="0" smtClean="0">
                <a:solidFill>
                  <a:schemeClr val="bg1"/>
                </a:solidFill>
              </a:rPr>
              <a:t>BARCELONA</a:t>
            </a:r>
          </a:p>
          <a:p>
            <a:pPr algn="ctr">
              <a:spcAft>
                <a:spcPts val="0"/>
              </a:spcAft>
            </a:pPr>
            <a:r>
              <a:rPr lang="ca-ES" sz="1200" dirty="0">
                <a:solidFill>
                  <a:schemeClr val="bg1"/>
                </a:solidFill>
                <a:latin typeface="Perpetua"/>
                <a:ea typeface="Times New Roman"/>
                <a:cs typeface="Times New Roman"/>
              </a:rPr>
              <a:t>23 de novembre de 2012</a:t>
            </a:r>
          </a:p>
          <a:p>
            <a:pPr algn="ctr">
              <a:spcAft>
                <a:spcPts val="0"/>
              </a:spcAft>
            </a:pPr>
            <a:r>
              <a:rPr lang="ca-ES" sz="1200" dirty="0">
                <a:solidFill>
                  <a:schemeClr val="bg1"/>
                </a:solidFill>
                <a:latin typeface="Perpetua"/>
                <a:ea typeface="Times New Roman"/>
                <a:cs typeface="Times New Roman"/>
              </a:rPr>
              <a:t>Gemma Altell i Marta Álvarez</a:t>
            </a:r>
          </a:p>
          <a:p>
            <a:pPr algn="ctr">
              <a:spcAft>
                <a:spcPts val="0"/>
              </a:spcAft>
            </a:pPr>
            <a:endParaRPr lang="es-ES" dirty="0">
              <a:solidFill>
                <a:srgbClr val="000000"/>
              </a:solidFill>
              <a:latin typeface="Perpetua"/>
              <a:ea typeface="Times New Roman"/>
              <a:cs typeface="Times New Roman"/>
            </a:endParaRPr>
          </a:p>
        </p:txBody>
      </p:sp>
      <p:sp>
        <p:nvSpPr>
          <p:cNvPr id="8" name="1 Título"/>
          <p:cNvSpPr txBox="1">
            <a:spLocks/>
          </p:cNvSpPr>
          <p:nvPr/>
        </p:nvSpPr>
        <p:spPr>
          <a:xfrm>
            <a:off x="2339752" y="157487"/>
            <a:ext cx="5256584" cy="576064"/>
          </a:xfrm>
          <a:prstGeom prst="rect">
            <a:avLst/>
          </a:prstGeom>
          <a:solidFill>
            <a:srgbClr val="BB1F0F"/>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ca-ES" sz="1500" b="1" dirty="0" smtClean="0">
                <a:solidFill>
                  <a:schemeClr val="bg1"/>
                </a:solidFill>
              </a:rPr>
              <a:t>2. Primeres aproximacions al procés de comunicació.</a:t>
            </a:r>
            <a:endParaRPr lang="ca-ES" sz="1500" dirty="0">
              <a:solidFill>
                <a:schemeClr val="bg1"/>
              </a:solidFill>
            </a:endParaRPr>
          </a:p>
        </p:txBody>
      </p:sp>
      <p:sp>
        <p:nvSpPr>
          <p:cNvPr id="10" name="1 Título"/>
          <p:cNvSpPr>
            <a:spLocks noGrp="1"/>
          </p:cNvSpPr>
          <p:nvPr>
            <p:ph type="title"/>
          </p:nvPr>
        </p:nvSpPr>
        <p:spPr>
          <a:xfrm>
            <a:off x="59472" y="1124744"/>
            <a:ext cx="9036495" cy="576064"/>
          </a:xfrm>
          <a:solidFill>
            <a:schemeClr val="accent2">
              <a:lumMod val="60000"/>
              <a:lumOff val="40000"/>
            </a:schemeClr>
          </a:solidFill>
        </p:spPr>
        <p:txBody>
          <a:bodyPr>
            <a:normAutofit/>
          </a:bodyPr>
          <a:lstStyle/>
          <a:p>
            <a:r>
              <a:rPr lang="ca-ES" sz="2500" b="1" dirty="0" smtClean="0">
                <a:solidFill>
                  <a:schemeClr val="bg1"/>
                </a:solidFill>
              </a:rPr>
              <a:t>2.1- Llenguatge verbal</a:t>
            </a:r>
            <a:endParaRPr lang="ca-ES" sz="2500" b="1"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2920" y="1196752"/>
            <a:ext cx="8357552" cy="4607184"/>
          </a:xfrm>
        </p:spPr>
        <p:txBody>
          <a:bodyPr>
            <a:normAutofit lnSpcReduction="10000"/>
          </a:bodyPr>
          <a:lstStyle/>
          <a:p>
            <a:pPr marL="0" indent="0">
              <a:buNone/>
            </a:pPr>
            <a:r>
              <a:rPr lang="ca-ES" sz="2800" b="1" dirty="0"/>
              <a:t>A</a:t>
            </a:r>
            <a:r>
              <a:rPr lang="ca-ES" sz="2800" b="1" dirty="0" smtClean="0"/>
              <a:t>dequar </a:t>
            </a:r>
            <a:r>
              <a:rPr lang="ca-ES" sz="2800" b="1" dirty="0"/>
              <a:t>el llenguatge i el missatge a:</a:t>
            </a:r>
            <a:endParaRPr lang="es-ES" sz="2800" b="1" dirty="0"/>
          </a:p>
          <a:p>
            <a:pPr marL="0" indent="0">
              <a:buNone/>
            </a:pPr>
            <a:endParaRPr lang="ca-ES" sz="1100" dirty="0" smtClean="0"/>
          </a:p>
          <a:p>
            <a:pPr marL="0" indent="0">
              <a:buNone/>
            </a:pPr>
            <a:r>
              <a:rPr lang="ca-ES" sz="2400" dirty="0" smtClean="0"/>
              <a:t>a</a:t>
            </a:r>
            <a:r>
              <a:rPr lang="ca-ES" sz="2400" dirty="0"/>
              <a:t>.-  La situació </a:t>
            </a:r>
            <a:r>
              <a:rPr lang="ca-ES" sz="2400" dirty="0" smtClean="0"/>
              <a:t>estressant</a:t>
            </a:r>
          </a:p>
          <a:p>
            <a:pPr marL="0" indent="0">
              <a:buNone/>
            </a:pPr>
            <a:r>
              <a:rPr lang="ca-ES" sz="2000" b="1" i="1" dirty="0">
                <a:solidFill>
                  <a:srgbClr val="7030A0"/>
                </a:solidFill>
              </a:rPr>
              <a:t>Diferents estudis sobre memòria expliquen la importància de la memòria emocional, és més fàcil recordar allò que ens ha produït una emoció intensa quan ens trobem davant de situacions que són igual d’intenses emocionalment</a:t>
            </a:r>
            <a:r>
              <a:rPr lang="ca-ES" sz="2400" b="1" dirty="0" smtClean="0"/>
              <a:t>.</a:t>
            </a:r>
          </a:p>
          <a:p>
            <a:pPr marL="0" indent="0">
              <a:buNone/>
            </a:pPr>
            <a:endParaRPr lang="es-ES_tradnl" sz="1000" dirty="0" smtClean="0"/>
          </a:p>
          <a:p>
            <a:pPr marL="0" indent="0">
              <a:buNone/>
            </a:pPr>
            <a:endParaRPr lang="es-ES" sz="1000" dirty="0"/>
          </a:p>
          <a:p>
            <a:pPr marL="0" indent="0">
              <a:buNone/>
            </a:pPr>
            <a:r>
              <a:rPr lang="ca-ES" sz="2400" dirty="0"/>
              <a:t>b.- A l’idioma de la dona segons la </a:t>
            </a:r>
            <a:r>
              <a:rPr lang="ca-ES" sz="2400" dirty="0" smtClean="0"/>
              <a:t>procedència</a:t>
            </a:r>
          </a:p>
          <a:p>
            <a:pPr marL="0" indent="0">
              <a:buNone/>
            </a:pPr>
            <a:r>
              <a:rPr lang="ca-ES" sz="2000" b="1" i="1" dirty="0">
                <a:solidFill>
                  <a:srgbClr val="7030A0"/>
                </a:solidFill>
              </a:rPr>
              <a:t>En situacions estressants vitals, on el que es relata són vivències connectades amb  característiques més internes de la persona, sentiments i emocions, és fàcil que les dones estrangeres tendeixin a canviar l’idioma pel seu propi d’origen o que et diguin que no acaben de trobar la paraula que ho defineix </a:t>
            </a:r>
            <a:r>
              <a:rPr lang="ca-ES" sz="2000" b="1" i="1" dirty="0" smtClean="0">
                <a:solidFill>
                  <a:srgbClr val="7030A0"/>
                </a:solidFill>
              </a:rPr>
              <a:t>exactament.</a:t>
            </a:r>
            <a:endParaRPr lang="ca-ES" sz="2400"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0352" y="141415"/>
            <a:ext cx="945468" cy="592136"/>
          </a:xfrm>
          <a:prstGeom prst="rect">
            <a:avLst/>
          </a:prstGeom>
        </p:spPr>
      </p:pic>
      <p:pic>
        <p:nvPicPr>
          <p:cNvPr id="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632" y="264179"/>
            <a:ext cx="1802360" cy="346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5720" y="836712"/>
            <a:ext cx="9144000" cy="215444"/>
          </a:xfrm>
          <a:prstGeom prst="rect">
            <a:avLst/>
          </a:prstGeom>
          <a:solidFill>
            <a:srgbClr val="FAC7C2"/>
          </a:solidFill>
        </p:spPr>
        <p:txBody>
          <a:bodyPr wrap="square" rtlCol="0">
            <a:spAutoFit/>
          </a:bodyPr>
          <a:lstStyle/>
          <a:p>
            <a:endParaRPr lang="es-ES" sz="800" dirty="0"/>
          </a:p>
        </p:txBody>
      </p:sp>
      <p:sp>
        <p:nvSpPr>
          <p:cNvPr id="7" name="6 CuadroTexto"/>
          <p:cNvSpPr txBox="1"/>
          <p:nvPr/>
        </p:nvSpPr>
        <p:spPr>
          <a:xfrm>
            <a:off x="0" y="5934670"/>
            <a:ext cx="9144000" cy="923330"/>
          </a:xfrm>
          <a:prstGeom prst="rect">
            <a:avLst/>
          </a:prstGeom>
          <a:solidFill>
            <a:schemeClr val="bg1">
              <a:lumMod val="65000"/>
            </a:schemeClr>
          </a:solidFill>
        </p:spPr>
        <p:txBody>
          <a:bodyPr wrap="square" rtlCol="0">
            <a:spAutoFit/>
          </a:bodyPr>
          <a:lstStyle/>
          <a:p>
            <a:pPr algn="ctr">
              <a:spcAft>
                <a:spcPts val="0"/>
              </a:spcAft>
            </a:pPr>
            <a:r>
              <a:rPr lang="es-ES" sz="1200" dirty="0">
                <a:solidFill>
                  <a:schemeClr val="bg1"/>
                </a:solidFill>
              </a:rPr>
              <a:t>FORMACIÓ IL·LUSTRE COL.LEGI D’ADVOCATS/ADES DE </a:t>
            </a:r>
            <a:r>
              <a:rPr lang="es-ES" sz="1200" dirty="0" smtClean="0">
                <a:solidFill>
                  <a:schemeClr val="bg1"/>
                </a:solidFill>
              </a:rPr>
              <a:t>BARCELONA</a:t>
            </a:r>
          </a:p>
          <a:p>
            <a:pPr algn="ctr">
              <a:spcAft>
                <a:spcPts val="0"/>
              </a:spcAft>
            </a:pPr>
            <a:r>
              <a:rPr lang="ca-ES" sz="1200" dirty="0">
                <a:solidFill>
                  <a:schemeClr val="bg1"/>
                </a:solidFill>
                <a:latin typeface="Perpetua"/>
                <a:ea typeface="Times New Roman"/>
                <a:cs typeface="Times New Roman"/>
              </a:rPr>
              <a:t>23 de novembre de 2012</a:t>
            </a:r>
          </a:p>
          <a:p>
            <a:pPr algn="ctr">
              <a:spcAft>
                <a:spcPts val="0"/>
              </a:spcAft>
            </a:pPr>
            <a:r>
              <a:rPr lang="ca-ES" sz="1200" dirty="0">
                <a:solidFill>
                  <a:schemeClr val="bg1"/>
                </a:solidFill>
                <a:latin typeface="Perpetua"/>
                <a:ea typeface="Times New Roman"/>
                <a:cs typeface="Times New Roman"/>
              </a:rPr>
              <a:t>Gemma Altell i Marta Álvarez</a:t>
            </a:r>
          </a:p>
          <a:p>
            <a:pPr algn="ctr">
              <a:spcAft>
                <a:spcPts val="0"/>
              </a:spcAft>
            </a:pPr>
            <a:endParaRPr lang="es-ES" dirty="0">
              <a:solidFill>
                <a:srgbClr val="000000"/>
              </a:solidFill>
              <a:latin typeface="Perpetua"/>
              <a:ea typeface="Times New Roman"/>
              <a:cs typeface="Times New Roman"/>
            </a:endParaRPr>
          </a:p>
        </p:txBody>
      </p:sp>
      <p:sp>
        <p:nvSpPr>
          <p:cNvPr id="8" name="1 Título"/>
          <p:cNvSpPr txBox="1">
            <a:spLocks/>
          </p:cNvSpPr>
          <p:nvPr/>
        </p:nvSpPr>
        <p:spPr>
          <a:xfrm>
            <a:off x="2339752" y="157487"/>
            <a:ext cx="5256584" cy="576064"/>
          </a:xfrm>
          <a:prstGeom prst="rect">
            <a:avLst/>
          </a:prstGeom>
          <a:solidFill>
            <a:srgbClr val="BB1F0F"/>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ca-ES" sz="1500" b="1" dirty="0" smtClean="0">
                <a:solidFill>
                  <a:schemeClr val="bg1"/>
                </a:solidFill>
              </a:rPr>
              <a:t>2. Primeres aproximacions al procés de comunicació.</a:t>
            </a:r>
            <a:endParaRPr lang="ca-ES" sz="1500"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7874" y="1196752"/>
            <a:ext cx="8498621" cy="3478666"/>
          </a:xfrm>
        </p:spPr>
        <p:txBody>
          <a:bodyPr>
            <a:normAutofit fontScale="92500" lnSpcReduction="20000"/>
          </a:bodyPr>
          <a:lstStyle/>
          <a:p>
            <a:pPr marL="0" indent="0">
              <a:buNone/>
            </a:pPr>
            <a:r>
              <a:rPr lang="ca-ES" sz="2400" dirty="0"/>
              <a:t>c.- A l’especificitat del llenguatge tècnic </a:t>
            </a:r>
            <a:r>
              <a:rPr lang="ca-ES" sz="2400" dirty="0" smtClean="0"/>
              <a:t>jurídic</a:t>
            </a:r>
          </a:p>
          <a:p>
            <a:pPr marL="0" indent="0">
              <a:buNone/>
            </a:pPr>
            <a:endParaRPr lang="ca-ES" sz="1000" dirty="0"/>
          </a:p>
          <a:p>
            <a:pPr marL="0" indent="0">
              <a:buNone/>
            </a:pPr>
            <a:r>
              <a:rPr lang="ca-ES" sz="2000" b="1" i="1" dirty="0">
                <a:solidFill>
                  <a:srgbClr val="7030A0"/>
                </a:solidFill>
              </a:rPr>
              <a:t>É</a:t>
            </a:r>
            <a:r>
              <a:rPr lang="ca-ES" sz="2000" b="1" i="1" dirty="0" smtClean="0">
                <a:solidFill>
                  <a:srgbClr val="7030A0"/>
                </a:solidFill>
              </a:rPr>
              <a:t>s </a:t>
            </a:r>
            <a:r>
              <a:rPr lang="ca-ES" sz="2000" b="1" i="1" dirty="0">
                <a:solidFill>
                  <a:srgbClr val="7030A0"/>
                </a:solidFill>
              </a:rPr>
              <a:t>imprescindible adaptar el nostre vocabulari a la persona que tenim davant, evitant paraules massa tècniques i donant definicions </a:t>
            </a:r>
            <a:r>
              <a:rPr lang="ca-ES" sz="2000" b="1" i="1" dirty="0" err="1">
                <a:solidFill>
                  <a:srgbClr val="7030A0"/>
                </a:solidFill>
              </a:rPr>
              <a:t>entendibles</a:t>
            </a:r>
            <a:r>
              <a:rPr lang="ca-ES" sz="2000" b="1" i="1" dirty="0">
                <a:solidFill>
                  <a:srgbClr val="7030A0"/>
                </a:solidFill>
              </a:rPr>
              <a:t> per les persones alienes a la matèria</a:t>
            </a:r>
            <a:r>
              <a:rPr lang="ca-ES" sz="2000" b="1" dirty="0">
                <a:solidFill>
                  <a:srgbClr val="7030A0"/>
                </a:solidFill>
              </a:rPr>
              <a:t>.</a:t>
            </a:r>
            <a:endParaRPr lang="es-ES" sz="2000" dirty="0">
              <a:solidFill>
                <a:srgbClr val="7030A0"/>
              </a:solidFill>
            </a:endParaRPr>
          </a:p>
          <a:p>
            <a:pPr marL="0" indent="0">
              <a:buNone/>
            </a:pPr>
            <a:endParaRPr lang="ca-ES" sz="1100" dirty="0" smtClean="0"/>
          </a:p>
          <a:p>
            <a:pPr marL="0" indent="0">
              <a:buNone/>
            </a:pPr>
            <a:r>
              <a:rPr lang="ca-ES" sz="2400" dirty="0" smtClean="0"/>
              <a:t>d</a:t>
            </a:r>
            <a:r>
              <a:rPr lang="ca-ES" sz="2400" dirty="0"/>
              <a:t>.- A les dificultats especials d’algunes dones: drogues, trastorns mentals</a:t>
            </a:r>
            <a:r>
              <a:rPr lang="ca-ES" sz="2400" dirty="0" smtClean="0"/>
              <a:t>...</a:t>
            </a:r>
          </a:p>
          <a:p>
            <a:pPr marL="0" indent="0">
              <a:buNone/>
            </a:pPr>
            <a:endParaRPr lang="ca-ES" sz="1100" dirty="0" smtClean="0"/>
          </a:p>
          <a:p>
            <a:pPr marL="0" indent="0">
              <a:buNone/>
            </a:pPr>
            <a:r>
              <a:rPr lang="ca-ES" sz="2000" b="1" i="1" dirty="0" smtClean="0">
                <a:solidFill>
                  <a:srgbClr val="7030A0"/>
                </a:solidFill>
              </a:rPr>
              <a:t>Hem d’evitar els prejudicis que puguin portar a una </a:t>
            </a:r>
            <a:r>
              <a:rPr lang="ca-ES" sz="2000" b="1" i="1" dirty="0" err="1" smtClean="0">
                <a:solidFill>
                  <a:srgbClr val="7030A0"/>
                </a:solidFill>
              </a:rPr>
              <a:t>victimització</a:t>
            </a:r>
            <a:r>
              <a:rPr lang="ca-ES" sz="2000" b="1" i="1" dirty="0" smtClean="0">
                <a:solidFill>
                  <a:srgbClr val="7030A0"/>
                </a:solidFill>
              </a:rPr>
              <a:t> secundària d’aquestes dones.</a:t>
            </a:r>
          </a:p>
          <a:p>
            <a:pPr marL="0" indent="0" algn="ctr">
              <a:buNone/>
            </a:pPr>
            <a:endParaRPr lang="ca-ES" sz="1800" b="1" i="1" dirty="0" smtClean="0">
              <a:solidFill>
                <a:srgbClr val="7030A0"/>
              </a:solidFill>
            </a:endParaRPr>
          </a:p>
          <a:p>
            <a:pPr marL="0" indent="0" algn="ctr">
              <a:buNone/>
            </a:pPr>
            <a:endParaRPr lang="ca-ES" sz="1800" b="1" i="1" dirty="0" smtClean="0">
              <a:solidFill>
                <a:srgbClr val="7030A0"/>
              </a:solidFill>
            </a:endParaRPr>
          </a:p>
          <a:p>
            <a:pPr marL="0" indent="0" algn="ctr">
              <a:buNone/>
            </a:pPr>
            <a:r>
              <a:rPr lang="ca-ES" sz="1800" b="1" i="1" dirty="0" smtClean="0">
                <a:solidFill>
                  <a:srgbClr val="7030A0"/>
                </a:solidFill>
              </a:rPr>
              <a:t>És </a:t>
            </a:r>
            <a:r>
              <a:rPr lang="ca-ES" sz="1800" b="1" i="1" dirty="0">
                <a:solidFill>
                  <a:srgbClr val="7030A0"/>
                </a:solidFill>
              </a:rPr>
              <a:t>imprescindible ser el més sinceres possible.</a:t>
            </a:r>
            <a:r>
              <a:rPr lang="ca-ES" sz="1800" i="1" dirty="0">
                <a:solidFill>
                  <a:srgbClr val="7030A0"/>
                </a:solidFill>
              </a:rPr>
              <a:t> </a:t>
            </a:r>
            <a:endParaRPr lang="es-ES" sz="1800" i="1" dirty="0">
              <a:solidFill>
                <a:srgbClr val="7030A0"/>
              </a:solidFill>
            </a:endParaRPr>
          </a:p>
          <a:p>
            <a:pPr marL="0" indent="0" algn="ctr">
              <a:buNone/>
            </a:pPr>
            <a:endParaRPr lang="ca-ES" sz="1700" i="1" dirty="0">
              <a:solidFill>
                <a:srgbClr val="7030A0"/>
              </a:solidFill>
            </a:endParaRPr>
          </a:p>
          <a:p>
            <a:pPr marL="0" indent="0" algn="r">
              <a:buNone/>
            </a:pPr>
            <a:endParaRPr lang="ca-ES" dirty="0"/>
          </a:p>
          <a:p>
            <a:endParaRPr lang="es-ES" dirty="0"/>
          </a:p>
        </p:txBody>
      </p:sp>
      <p:pic>
        <p:nvPicPr>
          <p:cNvPr id="4" name="Picture 2" descr="C:\Users\gemma-paco\AppData\Local\Microsoft\Windows\Temporary Internet Files\Content.IE5\B23JZ058\MC900424680[1].wmf"/>
          <p:cNvPicPr>
            <a:picLocks noChangeAspect="1" noChangeArrowheads="1"/>
          </p:cNvPicPr>
          <p:nvPr/>
        </p:nvPicPr>
        <p:blipFill>
          <a:blip r:embed="rId2" cstate="print"/>
          <a:srcRect/>
          <a:stretch>
            <a:fillRect/>
          </a:stretch>
        </p:blipFill>
        <p:spPr bwMode="auto">
          <a:xfrm>
            <a:off x="870512" y="4981501"/>
            <a:ext cx="660600" cy="703387"/>
          </a:xfrm>
          <a:prstGeom prst="rect">
            <a:avLst/>
          </a:prstGeom>
          <a:noFill/>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0352" y="141415"/>
            <a:ext cx="945468" cy="592136"/>
          </a:xfrm>
          <a:prstGeom prst="rect">
            <a:avLst/>
          </a:prstGeom>
        </p:spPr>
      </p:pic>
      <p:pic>
        <p:nvPicPr>
          <p:cNvPr id="6"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632" y="264179"/>
            <a:ext cx="1802360" cy="346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5720" y="836712"/>
            <a:ext cx="9144000" cy="215444"/>
          </a:xfrm>
          <a:prstGeom prst="rect">
            <a:avLst/>
          </a:prstGeom>
          <a:solidFill>
            <a:srgbClr val="FAC7C2"/>
          </a:solidFill>
        </p:spPr>
        <p:txBody>
          <a:bodyPr wrap="square" rtlCol="0">
            <a:spAutoFit/>
          </a:bodyPr>
          <a:lstStyle/>
          <a:p>
            <a:endParaRPr lang="es-ES" sz="800" dirty="0"/>
          </a:p>
        </p:txBody>
      </p:sp>
      <p:sp>
        <p:nvSpPr>
          <p:cNvPr id="8" name="7 CuadroTexto"/>
          <p:cNvSpPr txBox="1"/>
          <p:nvPr/>
        </p:nvSpPr>
        <p:spPr>
          <a:xfrm>
            <a:off x="0" y="5934670"/>
            <a:ext cx="9144000" cy="923330"/>
          </a:xfrm>
          <a:prstGeom prst="rect">
            <a:avLst/>
          </a:prstGeom>
          <a:solidFill>
            <a:schemeClr val="bg1">
              <a:lumMod val="65000"/>
            </a:schemeClr>
          </a:solidFill>
        </p:spPr>
        <p:txBody>
          <a:bodyPr wrap="square" rtlCol="0">
            <a:spAutoFit/>
          </a:bodyPr>
          <a:lstStyle/>
          <a:p>
            <a:pPr algn="ctr">
              <a:spcAft>
                <a:spcPts val="0"/>
              </a:spcAft>
            </a:pPr>
            <a:r>
              <a:rPr lang="es-ES" sz="1200" dirty="0">
                <a:solidFill>
                  <a:schemeClr val="bg1"/>
                </a:solidFill>
              </a:rPr>
              <a:t>FORMACIÓ IL·LUSTRE COL.LEGI D’ADVOCATS/ADES DE </a:t>
            </a:r>
            <a:r>
              <a:rPr lang="es-ES" sz="1200" dirty="0" smtClean="0">
                <a:solidFill>
                  <a:schemeClr val="bg1"/>
                </a:solidFill>
              </a:rPr>
              <a:t>BARCELONA</a:t>
            </a:r>
          </a:p>
          <a:p>
            <a:pPr algn="ctr">
              <a:spcAft>
                <a:spcPts val="0"/>
              </a:spcAft>
            </a:pPr>
            <a:r>
              <a:rPr lang="ca-ES" sz="1200" dirty="0">
                <a:solidFill>
                  <a:schemeClr val="bg1"/>
                </a:solidFill>
                <a:latin typeface="Perpetua"/>
                <a:ea typeface="Times New Roman"/>
                <a:cs typeface="Times New Roman"/>
              </a:rPr>
              <a:t>23 de novembre de 2012</a:t>
            </a:r>
          </a:p>
          <a:p>
            <a:pPr algn="ctr">
              <a:spcAft>
                <a:spcPts val="0"/>
              </a:spcAft>
            </a:pPr>
            <a:r>
              <a:rPr lang="ca-ES" sz="1200" dirty="0">
                <a:solidFill>
                  <a:schemeClr val="bg1"/>
                </a:solidFill>
                <a:latin typeface="Perpetua"/>
                <a:ea typeface="Times New Roman"/>
                <a:cs typeface="Times New Roman"/>
              </a:rPr>
              <a:t>Gemma Altell i Marta Álvarez</a:t>
            </a:r>
          </a:p>
          <a:p>
            <a:pPr algn="ctr">
              <a:spcAft>
                <a:spcPts val="0"/>
              </a:spcAft>
            </a:pPr>
            <a:endParaRPr lang="es-ES" dirty="0">
              <a:solidFill>
                <a:srgbClr val="000000"/>
              </a:solidFill>
              <a:latin typeface="Perpetua"/>
              <a:ea typeface="Times New Roman"/>
              <a:cs typeface="Times New Roman"/>
            </a:endParaRPr>
          </a:p>
        </p:txBody>
      </p:sp>
      <p:sp>
        <p:nvSpPr>
          <p:cNvPr id="9" name="1 Título"/>
          <p:cNvSpPr txBox="1">
            <a:spLocks/>
          </p:cNvSpPr>
          <p:nvPr/>
        </p:nvSpPr>
        <p:spPr>
          <a:xfrm>
            <a:off x="2339752" y="157487"/>
            <a:ext cx="5256584" cy="576064"/>
          </a:xfrm>
          <a:prstGeom prst="rect">
            <a:avLst/>
          </a:prstGeom>
          <a:solidFill>
            <a:srgbClr val="BB1F0F"/>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ca-ES" sz="1500" b="1" dirty="0" smtClean="0">
                <a:solidFill>
                  <a:schemeClr val="bg1"/>
                </a:solidFill>
              </a:rPr>
              <a:t>2. Primeres aproximacions al procés de comunicació.</a:t>
            </a:r>
            <a:endParaRPr lang="ca-ES" sz="1500" dirty="0">
              <a:solidFill>
                <a:schemeClr val="bg1"/>
              </a:solidFill>
            </a:endParaRPr>
          </a:p>
        </p:txBody>
      </p:sp>
      <p:sp>
        <p:nvSpPr>
          <p:cNvPr id="11" name="10 Rectángulo redondeado"/>
          <p:cNvSpPr/>
          <p:nvPr/>
        </p:nvSpPr>
        <p:spPr>
          <a:xfrm>
            <a:off x="680214" y="4822417"/>
            <a:ext cx="8002252" cy="1021556"/>
          </a:xfrm>
          <a:prstGeom prst="roundRect">
            <a:avLst/>
          </a:prstGeom>
          <a:ln>
            <a:solidFill>
              <a:srgbClr val="B44716"/>
            </a:solidFill>
          </a:ln>
        </p:spPr>
        <p:txBody>
          <a:bodyPr wrap="square">
            <a:spAutoFit/>
          </a:bodyPr>
          <a:lstStyle/>
          <a:p>
            <a:pPr algn="r"/>
            <a:r>
              <a:rPr lang="ca-ES" dirty="0" smtClean="0"/>
              <a:t>	demanar </a:t>
            </a:r>
            <a:r>
              <a:rPr lang="ca-ES" dirty="0"/>
              <a:t>que ens relatin amb les seves paraules el que han entès fins el moment  i el </a:t>
            </a:r>
            <a:r>
              <a:rPr lang="ca-ES" dirty="0" smtClean="0"/>
              <a:t>perquè</a:t>
            </a:r>
          </a:p>
          <a:p>
            <a:pPr algn="r"/>
            <a:endParaRPr lang="ca-ES" dirty="0"/>
          </a:p>
        </p:txBody>
      </p:sp>
    </p:spTree>
    <p:extLst>
      <p:ext uri="{BB962C8B-B14F-4D97-AF65-F5344CB8AC3E}">
        <p14:creationId xmlns:p14="http://schemas.microsoft.com/office/powerpoint/2010/main" val="13896882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420888"/>
            <a:ext cx="8229600" cy="3705275"/>
          </a:xfrm>
        </p:spPr>
        <p:txBody>
          <a:bodyPr>
            <a:normAutofit/>
          </a:bodyPr>
          <a:lstStyle/>
          <a:p>
            <a:pPr>
              <a:buNone/>
            </a:pPr>
            <a:endParaRPr lang="ca-ES" u="sng" dirty="0">
              <a:hlinkClick r:id="rId3"/>
            </a:endParaRPr>
          </a:p>
          <a:p>
            <a:pPr>
              <a:buNone/>
            </a:pPr>
            <a:endParaRPr lang="ca-ES" u="sng" dirty="0"/>
          </a:p>
          <a:p>
            <a:pPr>
              <a:buNone/>
            </a:pPr>
            <a:endParaRPr lang="ca-ES" u="sng" dirty="0" smtClean="0"/>
          </a:p>
        </p:txBody>
      </p:sp>
      <p:graphicFrame>
        <p:nvGraphicFramePr>
          <p:cNvPr id="4" name="3 Marcador de contenido"/>
          <p:cNvGraphicFramePr>
            <a:graphicFrameLocks/>
          </p:cNvGraphicFramePr>
          <p:nvPr>
            <p:extLst>
              <p:ext uri="{D42A27DB-BD31-4B8C-83A1-F6EECF244321}">
                <p14:modId xmlns:p14="http://schemas.microsoft.com/office/powerpoint/2010/main" val="1713640422"/>
              </p:ext>
            </p:extLst>
          </p:nvPr>
        </p:nvGraphicFramePr>
        <p:xfrm>
          <a:off x="1043608" y="1844824"/>
          <a:ext cx="7481829" cy="396044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4 Imagen"/>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40352" y="141415"/>
            <a:ext cx="945468" cy="592136"/>
          </a:xfrm>
          <a:prstGeom prst="rect">
            <a:avLst/>
          </a:prstGeom>
        </p:spPr>
      </p:pic>
      <p:pic>
        <p:nvPicPr>
          <p:cNvPr id="6" name="Picture 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9632" y="264179"/>
            <a:ext cx="1802360" cy="346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5720" y="836712"/>
            <a:ext cx="9144000" cy="215444"/>
          </a:xfrm>
          <a:prstGeom prst="rect">
            <a:avLst/>
          </a:prstGeom>
          <a:solidFill>
            <a:srgbClr val="FAC7C2"/>
          </a:solidFill>
        </p:spPr>
        <p:txBody>
          <a:bodyPr wrap="square" rtlCol="0">
            <a:spAutoFit/>
          </a:bodyPr>
          <a:lstStyle/>
          <a:p>
            <a:endParaRPr lang="es-ES" sz="800" dirty="0"/>
          </a:p>
        </p:txBody>
      </p:sp>
      <p:sp>
        <p:nvSpPr>
          <p:cNvPr id="8" name="7 CuadroTexto"/>
          <p:cNvSpPr txBox="1"/>
          <p:nvPr/>
        </p:nvSpPr>
        <p:spPr>
          <a:xfrm>
            <a:off x="0" y="5934670"/>
            <a:ext cx="9144000" cy="923330"/>
          </a:xfrm>
          <a:prstGeom prst="rect">
            <a:avLst/>
          </a:prstGeom>
          <a:solidFill>
            <a:schemeClr val="bg1">
              <a:lumMod val="65000"/>
            </a:schemeClr>
          </a:solidFill>
        </p:spPr>
        <p:txBody>
          <a:bodyPr wrap="square" rtlCol="0">
            <a:spAutoFit/>
          </a:bodyPr>
          <a:lstStyle/>
          <a:p>
            <a:pPr algn="ctr">
              <a:spcAft>
                <a:spcPts val="0"/>
              </a:spcAft>
            </a:pPr>
            <a:r>
              <a:rPr lang="es-ES" sz="1200" dirty="0">
                <a:solidFill>
                  <a:schemeClr val="bg1"/>
                </a:solidFill>
              </a:rPr>
              <a:t>FORMACIÓ IL·LUSTRE COL.LEGI D’ADVOCATS/ADES DE </a:t>
            </a:r>
            <a:r>
              <a:rPr lang="es-ES" sz="1200" dirty="0" smtClean="0">
                <a:solidFill>
                  <a:schemeClr val="bg1"/>
                </a:solidFill>
              </a:rPr>
              <a:t>BARCELONA</a:t>
            </a:r>
          </a:p>
          <a:p>
            <a:pPr algn="ctr">
              <a:spcAft>
                <a:spcPts val="0"/>
              </a:spcAft>
            </a:pPr>
            <a:r>
              <a:rPr lang="ca-ES" sz="1200" dirty="0">
                <a:solidFill>
                  <a:schemeClr val="bg1"/>
                </a:solidFill>
                <a:latin typeface="Perpetua"/>
                <a:ea typeface="Times New Roman"/>
                <a:cs typeface="Times New Roman"/>
              </a:rPr>
              <a:t>23 de novembre de 2012</a:t>
            </a:r>
          </a:p>
          <a:p>
            <a:pPr algn="ctr">
              <a:spcAft>
                <a:spcPts val="0"/>
              </a:spcAft>
            </a:pPr>
            <a:r>
              <a:rPr lang="ca-ES" sz="1200" dirty="0">
                <a:solidFill>
                  <a:schemeClr val="bg1"/>
                </a:solidFill>
                <a:latin typeface="Perpetua"/>
                <a:ea typeface="Times New Roman"/>
                <a:cs typeface="Times New Roman"/>
              </a:rPr>
              <a:t>Gemma Altell i Marta Álvarez</a:t>
            </a:r>
          </a:p>
          <a:p>
            <a:pPr algn="ctr">
              <a:spcAft>
                <a:spcPts val="0"/>
              </a:spcAft>
            </a:pPr>
            <a:endParaRPr lang="es-ES" dirty="0">
              <a:solidFill>
                <a:srgbClr val="000000"/>
              </a:solidFill>
              <a:latin typeface="Perpetua"/>
              <a:ea typeface="Times New Roman"/>
              <a:cs typeface="Times New Roman"/>
            </a:endParaRPr>
          </a:p>
        </p:txBody>
      </p:sp>
      <p:sp>
        <p:nvSpPr>
          <p:cNvPr id="9" name="1 Título"/>
          <p:cNvSpPr txBox="1">
            <a:spLocks/>
          </p:cNvSpPr>
          <p:nvPr/>
        </p:nvSpPr>
        <p:spPr>
          <a:xfrm>
            <a:off x="2339752" y="157487"/>
            <a:ext cx="5256584" cy="576064"/>
          </a:xfrm>
          <a:prstGeom prst="rect">
            <a:avLst/>
          </a:prstGeom>
          <a:solidFill>
            <a:srgbClr val="BB1F0F"/>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ca-ES" sz="1500" b="1" dirty="0" smtClean="0">
                <a:solidFill>
                  <a:schemeClr val="bg1"/>
                </a:solidFill>
              </a:rPr>
              <a:t>2. Primeres aproximacions al procés de comunicació.</a:t>
            </a:r>
            <a:endParaRPr lang="ca-ES" sz="1500" dirty="0">
              <a:solidFill>
                <a:schemeClr val="bg1"/>
              </a:solidFill>
            </a:endParaRPr>
          </a:p>
        </p:txBody>
      </p:sp>
      <p:sp>
        <p:nvSpPr>
          <p:cNvPr id="11" name="1 Título"/>
          <p:cNvSpPr>
            <a:spLocks noGrp="1"/>
          </p:cNvSpPr>
          <p:nvPr>
            <p:ph type="title"/>
          </p:nvPr>
        </p:nvSpPr>
        <p:spPr>
          <a:xfrm>
            <a:off x="59472" y="1124744"/>
            <a:ext cx="9036495" cy="576064"/>
          </a:xfrm>
          <a:solidFill>
            <a:schemeClr val="accent2">
              <a:lumMod val="60000"/>
              <a:lumOff val="40000"/>
            </a:schemeClr>
          </a:solidFill>
        </p:spPr>
        <p:txBody>
          <a:bodyPr>
            <a:normAutofit/>
          </a:bodyPr>
          <a:lstStyle/>
          <a:p>
            <a:r>
              <a:rPr lang="ca-ES" sz="2500" b="1" dirty="0" smtClean="0">
                <a:solidFill>
                  <a:schemeClr val="bg1"/>
                </a:solidFill>
              </a:rPr>
              <a:t>2.2- Llenguatge no verbal</a:t>
            </a:r>
            <a:endParaRPr lang="ca-ES" sz="2500" b="1" dirty="0">
              <a:solidFill>
                <a:schemeClr val="bg1"/>
              </a:solidFill>
            </a:endParaRPr>
          </a:p>
        </p:txBody>
      </p:sp>
    </p:spTree>
    <p:extLst>
      <p:ext uri="{BB962C8B-B14F-4D97-AF65-F5344CB8AC3E}">
        <p14:creationId xmlns:p14="http://schemas.microsoft.com/office/powerpoint/2010/main" val="27570274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0352" y="141415"/>
            <a:ext cx="945468" cy="592136"/>
          </a:xfrm>
          <a:prstGeom prst="rect">
            <a:avLst/>
          </a:prstGeom>
        </p:spPr>
      </p:pic>
      <p:pic>
        <p:nvPicPr>
          <p:cNvPr id="5"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632" y="264179"/>
            <a:ext cx="1802360" cy="346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5720" y="836712"/>
            <a:ext cx="9144000" cy="215444"/>
          </a:xfrm>
          <a:prstGeom prst="rect">
            <a:avLst/>
          </a:prstGeom>
          <a:solidFill>
            <a:srgbClr val="FAC7C2"/>
          </a:solidFill>
        </p:spPr>
        <p:txBody>
          <a:bodyPr wrap="square" rtlCol="0">
            <a:spAutoFit/>
          </a:bodyPr>
          <a:lstStyle/>
          <a:p>
            <a:endParaRPr lang="es-ES" sz="800" dirty="0"/>
          </a:p>
        </p:txBody>
      </p:sp>
      <p:sp>
        <p:nvSpPr>
          <p:cNvPr id="7" name="6 CuadroTexto"/>
          <p:cNvSpPr txBox="1"/>
          <p:nvPr/>
        </p:nvSpPr>
        <p:spPr>
          <a:xfrm>
            <a:off x="0" y="5934670"/>
            <a:ext cx="9144000" cy="923330"/>
          </a:xfrm>
          <a:prstGeom prst="rect">
            <a:avLst/>
          </a:prstGeom>
          <a:solidFill>
            <a:schemeClr val="bg1">
              <a:lumMod val="65000"/>
            </a:schemeClr>
          </a:solidFill>
        </p:spPr>
        <p:txBody>
          <a:bodyPr wrap="square" rtlCol="0">
            <a:spAutoFit/>
          </a:bodyPr>
          <a:lstStyle/>
          <a:p>
            <a:pPr algn="ctr">
              <a:spcAft>
                <a:spcPts val="0"/>
              </a:spcAft>
            </a:pPr>
            <a:r>
              <a:rPr lang="es-ES" sz="1200" dirty="0">
                <a:solidFill>
                  <a:schemeClr val="bg1"/>
                </a:solidFill>
              </a:rPr>
              <a:t>FORMACIÓ IL·LUSTRE COL.LEGI D’ADVOCATS/ADES DE </a:t>
            </a:r>
            <a:r>
              <a:rPr lang="es-ES" sz="1200" dirty="0" smtClean="0">
                <a:solidFill>
                  <a:schemeClr val="bg1"/>
                </a:solidFill>
              </a:rPr>
              <a:t>BARCELONA</a:t>
            </a:r>
          </a:p>
          <a:p>
            <a:pPr algn="ctr">
              <a:spcAft>
                <a:spcPts val="0"/>
              </a:spcAft>
            </a:pPr>
            <a:r>
              <a:rPr lang="ca-ES" sz="1200" dirty="0">
                <a:solidFill>
                  <a:schemeClr val="bg1"/>
                </a:solidFill>
                <a:latin typeface="Perpetua"/>
                <a:ea typeface="Times New Roman"/>
                <a:cs typeface="Times New Roman"/>
              </a:rPr>
              <a:t>23 de novembre de 2012</a:t>
            </a:r>
          </a:p>
          <a:p>
            <a:pPr algn="ctr">
              <a:spcAft>
                <a:spcPts val="0"/>
              </a:spcAft>
            </a:pPr>
            <a:r>
              <a:rPr lang="ca-ES" sz="1200" dirty="0">
                <a:solidFill>
                  <a:schemeClr val="bg1"/>
                </a:solidFill>
                <a:latin typeface="Perpetua"/>
                <a:ea typeface="Times New Roman"/>
                <a:cs typeface="Times New Roman"/>
              </a:rPr>
              <a:t>Gemma Altell i Marta Álvarez</a:t>
            </a:r>
          </a:p>
          <a:p>
            <a:pPr algn="ctr">
              <a:spcAft>
                <a:spcPts val="0"/>
              </a:spcAft>
            </a:pPr>
            <a:endParaRPr lang="es-ES" dirty="0">
              <a:solidFill>
                <a:srgbClr val="000000"/>
              </a:solidFill>
              <a:latin typeface="Perpetua"/>
              <a:ea typeface="Times New Roman"/>
              <a:cs typeface="Times New Roman"/>
            </a:endParaRPr>
          </a:p>
        </p:txBody>
      </p:sp>
      <p:sp>
        <p:nvSpPr>
          <p:cNvPr id="8" name="1 Título"/>
          <p:cNvSpPr txBox="1">
            <a:spLocks/>
          </p:cNvSpPr>
          <p:nvPr/>
        </p:nvSpPr>
        <p:spPr>
          <a:xfrm>
            <a:off x="2339752" y="157487"/>
            <a:ext cx="5256584" cy="576064"/>
          </a:xfrm>
          <a:prstGeom prst="rect">
            <a:avLst/>
          </a:prstGeom>
          <a:solidFill>
            <a:srgbClr val="BB1F0F"/>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ca-ES" sz="1500" b="1" dirty="0" smtClean="0">
                <a:solidFill>
                  <a:schemeClr val="bg1"/>
                </a:solidFill>
              </a:rPr>
              <a:t>2. Primeres aproximacions al procés de comunicació.</a:t>
            </a:r>
            <a:endParaRPr lang="ca-ES" sz="1500" dirty="0">
              <a:solidFill>
                <a:schemeClr val="bg1"/>
              </a:solidFill>
            </a:endParaRPr>
          </a:p>
        </p:txBody>
      </p:sp>
      <p:sp>
        <p:nvSpPr>
          <p:cNvPr id="10" name="9 CuadroTexto"/>
          <p:cNvSpPr txBox="1"/>
          <p:nvPr/>
        </p:nvSpPr>
        <p:spPr>
          <a:xfrm>
            <a:off x="611560" y="5081367"/>
            <a:ext cx="4992448" cy="369332"/>
          </a:xfrm>
          <a:prstGeom prst="rect">
            <a:avLst/>
          </a:prstGeom>
          <a:noFill/>
          <a:ln w="38100">
            <a:solidFill>
              <a:srgbClr val="B44716"/>
            </a:solidFill>
          </a:ln>
        </p:spPr>
        <p:txBody>
          <a:bodyPr wrap="square" rtlCol="0">
            <a:spAutoFit/>
          </a:bodyPr>
          <a:lstStyle/>
          <a:p>
            <a:r>
              <a:rPr lang="es-ES_tradnl" b="1" dirty="0" smtClean="0">
                <a:solidFill>
                  <a:srgbClr val="BB1F0F"/>
                </a:solidFill>
              </a:rPr>
              <a:t>EXERCICI PRÀCTIC 2</a:t>
            </a:r>
            <a:endParaRPr lang="es-ES" b="1" dirty="0">
              <a:solidFill>
                <a:srgbClr val="BB1F0F"/>
              </a:solidFill>
            </a:endParaRPr>
          </a:p>
        </p:txBody>
      </p:sp>
      <p:pic>
        <p:nvPicPr>
          <p:cNvPr id="3074" name="Picture 2">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33254" y="1772816"/>
            <a:ext cx="6048375"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37759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83007" y="2276872"/>
            <a:ext cx="8777985" cy="1080120"/>
          </a:xfrm>
        </p:spPr>
        <p:txBody>
          <a:bodyPr>
            <a:normAutofit fontScale="70000" lnSpcReduction="20000"/>
          </a:bodyPr>
          <a:lstStyle/>
          <a:p>
            <a:pPr marL="0" indent="0" algn="ctr">
              <a:buNone/>
            </a:pPr>
            <a:r>
              <a:rPr lang="ca-ES" sz="2400" b="1" i="1" dirty="0">
                <a:solidFill>
                  <a:srgbClr val="7030A0"/>
                </a:solidFill>
              </a:rPr>
              <a:t>E</a:t>
            </a:r>
            <a:r>
              <a:rPr lang="ca-ES" sz="2400" b="1" i="1" dirty="0" smtClean="0">
                <a:solidFill>
                  <a:srgbClr val="7030A0"/>
                </a:solidFill>
              </a:rPr>
              <a:t>l </a:t>
            </a:r>
            <a:r>
              <a:rPr lang="ca-ES" sz="2400" b="1" i="1" dirty="0">
                <a:solidFill>
                  <a:srgbClr val="7030A0"/>
                </a:solidFill>
              </a:rPr>
              <a:t>90</a:t>
            </a:r>
            <a:r>
              <a:rPr lang="ca-ES" sz="2400" b="1" i="1" dirty="0" smtClean="0">
                <a:solidFill>
                  <a:srgbClr val="7030A0"/>
                </a:solidFill>
              </a:rPr>
              <a:t>% del missatge </a:t>
            </a:r>
            <a:r>
              <a:rPr lang="ca-ES" sz="2400" b="1" i="1" dirty="0">
                <a:solidFill>
                  <a:srgbClr val="7030A0"/>
                </a:solidFill>
              </a:rPr>
              <a:t>és càrrega emocional i el 10% informació</a:t>
            </a:r>
            <a:r>
              <a:rPr lang="ca-ES" sz="2400" b="1" i="1" dirty="0" smtClean="0">
                <a:solidFill>
                  <a:srgbClr val="7030A0"/>
                </a:solidFill>
              </a:rPr>
              <a:t>.</a:t>
            </a:r>
          </a:p>
          <a:p>
            <a:pPr marL="0" indent="0">
              <a:buNone/>
            </a:pPr>
            <a:endParaRPr lang="ca-ES" sz="2400" b="1" i="1" dirty="0" smtClean="0">
              <a:solidFill>
                <a:srgbClr val="7030A0"/>
              </a:solidFill>
            </a:endParaRPr>
          </a:p>
          <a:p>
            <a:pPr marL="0" indent="0" algn="ctr">
              <a:buNone/>
            </a:pPr>
            <a:r>
              <a:rPr lang="ca-ES" sz="2600" dirty="0" smtClean="0"/>
              <a:t>Per </a:t>
            </a:r>
            <a:r>
              <a:rPr lang="ca-ES" sz="2600" dirty="0"/>
              <a:t>tal de poder recollir el 10% o incrementar-lo  cal  practicar  l’escolta activa.</a:t>
            </a:r>
            <a:endParaRPr lang="es-ES" sz="2600" dirty="0"/>
          </a:p>
          <a:p>
            <a:pPr marL="0" indent="0" algn="r">
              <a:buNone/>
            </a:pPr>
            <a:r>
              <a:rPr lang="ca-ES" sz="2000" dirty="0"/>
              <a:t> </a:t>
            </a:r>
            <a:endParaRPr lang="es-ES" sz="2000" dirty="0"/>
          </a:p>
          <a:p>
            <a:pPr marL="0" indent="0">
              <a:buNone/>
            </a:pPr>
            <a:endParaRPr lang="es-ES" sz="2000" b="1" i="1" dirty="0">
              <a:solidFill>
                <a:srgbClr val="7030A0"/>
              </a:solidFill>
            </a:endParaRPr>
          </a:p>
          <a:p>
            <a:endParaRPr lang="es-ES" dirty="0"/>
          </a:p>
        </p:txBody>
      </p:sp>
      <p:pic>
        <p:nvPicPr>
          <p:cNvPr id="4" name="Picture 2" descr="C:\Users\gemma-paco\AppData\Local\Microsoft\Windows\Temporary Internet Files\Content.IE5\B23JZ058\MC900424680[1].wmf"/>
          <p:cNvPicPr>
            <a:picLocks noChangeAspect="1" noChangeArrowheads="1"/>
          </p:cNvPicPr>
          <p:nvPr/>
        </p:nvPicPr>
        <p:blipFill>
          <a:blip r:embed="rId3" cstate="print"/>
          <a:srcRect/>
          <a:stretch>
            <a:fillRect/>
          </a:stretch>
        </p:blipFill>
        <p:spPr bwMode="auto">
          <a:xfrm>
            <a:off x="600134" y="3789040"/>
            <a:ext cx="629728" cy="703387"/>
          </a:xfrm>
          <a:prstGeom prst="rect">
            <a:avLst/>
          </a:prstGeom>
          <a:noFill/>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40352" y="141415"/>
            <a:ext cx="945468" cy="592136"/>
          </a:xfrm>
          <a:prstGeom prst="rect">
            <a:avLst/>
          </a:prstGeom>
        </p:spPr>
      </p:pic>
      <p:pic>
        <p:nvPicPr>
          <p:cNvPr id="6"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9632" y="264179"/>
            <a:ext cx="1802360" cy="346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5720" y="836712"/>
            <a:ext cx="9144000" cy="215444"/>
          </a:xfrm>
          <a:prstGeom prst="rect">
            <a:avLst/>
          </a:prstGeom>
          <a:solidFill>
            <a:srgbClr val="FAC7C2"/>
          </a:solidFill>
        </p:spPr>
        <p:txBody>
          <a:bodyPr wrap="square" rtlCol="0">
            <a:spAutoFit/>
          </a:bodyPr>
          <a:lstStyle/>
          <a:p>
            <a:endParaRPr lang="es-ES" sz="800" dirty="0"/>
          </a:p>
        </p:txBody>
      </p:sp>
      <p:sp>
        <p:nvSpPr>
          <p:cNvPr id="8" name="7 CuadroTexto"/>
          <p:cNvSpPr txBox="1"/>
          <p:nvPr/>
        </p:nvSpPr>
        <p:spPr>
          <a:xfrm>
            <a:off x="0" y="5934670"/>
            <a:ext cx="9144000" cy="923330"/>
          </a:xfrm>
          <a:prstGeom prst="rect">
            <a:avLst/>
          </a:prstGeom>
          <a:solidFill>
            <a:schemeClr val="bg1">
              <a:lumMod val="65000"/>
            </a:schemeClr>
          </a:solidFill>
        </p:spPr>
        <p:txBody>
          <a:bodyPr wrap="square" rtlCol="0">
            <a:spAutoFit/>
          </a:bodyPr>
          <a:lstStyle/>
          <a:p>
            <a:pPr algn="ctr">
              <a:spcAft>
                <a:spcPts val="0"/>
              </a:spcAft>
            </a:pPr>
            <a:r>
              <a:rPr lang="es-ES" sz="1200" dirty="0">
                <a:solidFill>
                  <a:schemeClr val="bg1"/>
                </a:solidFill>
              </a:rPr>
              <a:t>FORMACIÓ IL·LUSTRE COL.LEGI D’ADVOCATS/ADES DE </a:t>
            </a:r>
            <a:r>
              <a:rPr lang="es-ES" sz="1200" dirty="0" smtClean="0">
                <a:solidFill>
                  <a:schemeClr val="bg1"/>
                </a:solidFill>
              </a:rPr>
              <a:t>BARCELONA</a:t>
            </a:r>
          </a:p>
          <a:p>
            <a:pPr algn="ctr">
              <a:spcAft>
                <a:spcPts val="0"/>
              </a:spcAft>
            </a:pPr>
            <a:r>
              <a:rPr lang="ca-ES" sz="1200" dirty="0">
                <a:solidFill>
                  <a:schemeClr val="bg1"/>
                </a:solidFill>
                <a:latin typeface="Perpetua"/>
                <a:ea typeface="Times New Roman"/>
                <a:cs typeface="Times New Roman"/>
              </a:rPr>
              <a:t>23 de novembre de 2012</a:t>
            </a:r>
          </a:p>
          <a:p>
            <a:pPr algn="ctr">
              <a:spcAft>
                <a:spcPts val="0"/>
              </a:spcAft>
            </a:pPr>
            <a:r>
              <a:rPr lang="ca-ES" sz="1200" dirty="0">
                <a:solidFill>
                  <a:schemeClr val="bg1"/>
                </a:solidFill>
                <a:latin typeface="Perpetua"/>
                <a:ea typeface="Times New Roman"/>
                <a:cs typeface="Times New Roman"/>
              </a:rPr>
              <a:t>Gemma Altell i Marta Álvarez</a:t>
            </a:r>
          </a:p>
          <a:p>
            <a:pPr algn="ctr">
              <a:spcAft>
                <a:spcPts val="0"/>
              </a:spcAft>
            </a:pPr>
            <a:endParaRPr lang="es-ES" dirty="0">
              <a:solidFill>
                <a:srgbClr val="000000"/>
              </a:solidFill>
              <a:latin typeface="Perpetua"/>
              <a:ea typeface="Times New Roman"/>
              <a:cs typeface="Times New Roman"/>
            </a:endParaRPr>
          </a:p>
        </p:txBody>
      </p:sp>
      <p:sp>
        <p:nvSpPr>
          <p:cNvPr id="9" name="1 Título"/>
          <p:cNvSpPr txBox="1">
            <a:spLocks/>
          </p:cNvSpPr>
          <p:nvPr/>
        </p:nvSpPr>
        <p:spPr>
          <a:xfrm>
            <a:off x="0" y="1124744"/>
            <a:ext cx="9149720" cy="1080120"/>
          </a:xfrm>
          <a:prstGeom prst="rect">
            <a:avLst/>
          </a:prstGeom>
          <a:solidFill>
            <a:srgbClr val="BB1F0F"/>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ca-ES" sz="3000" b="1" dirty="0" smtClean="0">
                <a:solidFill>
                  <a:schemeClr val="bg1"/>
                </a:solidFill>
              </a:rPr>
              <a:t>3. </a:t>
            </a:r>
            <a:r>
              <a:rPr lang="fr-FR" sz="3000" b="1" dirty="0">
                <a:solidFill>
                  <a:schemeClr val="bg1"/>
                </a:solidFill>
              </a:rPr>
              <a:t>Expectatives i </a:t>
            </a:r>
            <a:r>
              <a:rPr lang="ca-ES" sz="3000" b="1" dirty="0" smtClean="0">
                <a:solidFill>
                  <a:schemeClr val="bg1"/>
                </a:solidFill>
              </a:rPr>
              <a:t>necessitats</a:t>
            </a:r>
            <a:r>
              <a:rPr lang="fr-FR" sz="3000" b="1" dirty="0" smtClean="0">
                <a:solidFill>
                  <a:schemeClr val="bg1"/>
                </a:solidFill>
              </a:rPr>
              <a:t> </a:t>
            </a:r>
            <a:r>
              <a:rPr lang="ca-ES" sz="3000" b="1" dirty="0" smtClean="0">
                <a:solidFill>
                  <a:schemeClr val="bg1"/>
                </a:solidFill>
              </a:rPr>
              <a:t>dels/les</a:t>
            </a:r>
            <a:r>
              <a:rPr lang="fr-FR" sz="3000" b="1" dirty="0" smtClean="0">
                <a:solidFill>
                  <a:schemeClr val="bg1"/>
                </a:solidFill>
              </a:rPr>
              <a:t> </a:t>
            </a:r>
            <a:r>
              <a:rPr lang="fr-FR" sz="3000" b="1" dirty="0">
                <a:solidFill>
                  <a:schemeClr val="bg1"/>
                </a:solidFill>
              </a:rPr>
              <a:t>juristes</a:t>
            </a:r>
            <a:r>
              <a:rPr lang="ca-ES" sz="3000" b="1" dirty="0" smtClean="0">
                <a:solidFill>
                  <a:schemeClr val="bg1"/>
                </a:solidFill>
              </a:rPr>
              <a:t>.</a:t>
            </a:r>
            <a:endParaRPr lang="ca-ES" sz="3000" dirty="0">
              <a:solidFill>
                <a:schemeClr val="bg1"/>
              </a:solidFill>
            </a:endParaRPr>
          </a:p>
        </p:txBody>
      </p:sp>
      <p:sp>
        <p:nvSpPr>
          <p:cNvPr id="11" name="10 Rectángulo redondeado"/>
          <p:cNvSpPr/>
          <p:nvPr/>
        </p:nvSpPr>
        <p:spPr>
          <a:xfrm>
            <a:off x="339367" y="3284984"/>
            <a:ext cx="8520840" cy="1940957"/>
          </a:xfrm>
          <a:prstGeom prst="roundRect">
            <a:avLst/>
          </a:prstGeom>
          <a:ln>
            <a:solidFill>
              <a:srgbClr val="B44716"/>
            </a:solidFill>
          </a:ln>
        </p:spPr>
        <p:txBody>
          <a:bodyPr wrap="square">
            <a:spAutoFit/>
          </a:bodyPr>
          <a:lstStyle/>
          <a:p>
            <a:r>
              <a:rPr lang="ca-ES" dirty="0" smtClean="0"/>
              <a:t>	Una </a:t>
            </a:r>
            <a:r>
              <a:rPr lang="ca-ES" dirty="0"/>
              <a:t>fórmula per augmentar l’èxit global del procés i la satisfacció professional </a:t>
            </a:r>
            <a:r>
              <a:rPr lang="ca-ES" dirty="0" smtClean="0"/>
              <a:t>	seria  </a:t>
            </a:r>
            <a:r>
              <a:rPr lang="ca-ES" dirty="0"/>
              <a:t>atendre al 90% de la informació emocional incorporant: empatia, </a:t>
            </a:r>
            <a:r>
              <a:rPr lang="ca-ES" dirty="0" smtClean="0"/>
              <a:t>	escolta </a:t>
            </a:r>
            <a:r>
              <a:rPr lang="ca-ES" dirty="0"/>
              <a:t>activa sense missatges, donar l’espai per aquest 90% per tal que no es </a:t>
            </a:r>
            <a:r>
              <a:rPr lang="ca-ES" dirty="0" smtClean="0"/>
              <a:t>	repeteixi </a:t>
            </a:r>
            <a:r>
              <a:rPr lang="ca-ES" dirty="0"/>
              <a:t>en les entrevistes posteriors. Creure-la com a víctima de forma </a:t>
            </a:r>
            <a:r>
              <a:rPr lang="ca-ES" dirty="0" smtClean="0"/>
              <a:t>	global </a:t>
            </a:r>
            <a:r>
              <a:rPr lang="ca-ES" dirty="0"/>
              <a:t>(independentment d’aquesta causa en concret). Això també podria </a:t>
            </a:r>
            <a:r>
              <a:rPr lang="ca-ES" dirty="0" smtClean="0"/>
              <a:t>	ajudar </a:t>
            </a:r>
            <a:r>
              <a:rPr lang="ca-ES" dirty="0"/>
              <a:t>a provar l’”</a:t>
            </a:r>
            <a:r>
              <a:rPr lang="ca-ES" dirty="0" err="1"/>
              <a:t>habitualitat</a:t>
            </a:r>
            <a:r>
              <a:rPr lang="ca-ES" dirty="0"/>
              <a:t>”.</a:t>
            </a:r>
            <a:endParaRPr lang="es-ES" dirty="0"/>
          </a:p>
        </p:txBody>
      </p:sp>
      <p:sp>
        <p:nvSpPr>
          <p:cNvPr id="12" name="11 CuadroTexto"/>
          <p:cNvSpPr txBox="1"/>
          <p:nvPr/>
        </p:nvSpPr>
        <p:spPr>
          <a:xfrm>
            <a:off x="339367" y="5445224"/>
            <a:ext cx="4992448" cy="369332"/>
          </a:xfrm>
          <a:prstGeom prst="rect">
            <a:avLst/>
          </a:prstGeom>
          <a:noFill/>
          <a:ln w="38100">
            <a:solidFill>
              <a:srgbClr val="B44716"/>
            </a:solidFill>
          </a:ln>
        </p:spPr>
        <p:txBody>
          <a:bodyPr wrap="square" rtlCol="0">
            <a:spAutoFit/>
          </a:bodyPr>
          <a:lstStyle/>
          <a:p>
            <a:r>
              <a:rPr lang="es-ES_tradnl" b="1" dirty="0" smtClean="0">
                <a:solidFill>
                  <a:srgbClr val="BB1F0F"/>
                </a:solidFill>
              </a:rPr>
              <a:t>EXERCICI PRÀCTIC 3</a:t>
            </a:r>
            <a:endParaRPr lang="es-ES" b="1" dirty="0">
              <a:solidFill>
                <a:srgbClr val="BB1F0F"/>
              </a:solidFill>
            </a:endParaRPr>
          </a:p>
        </p:txBody>
      </p:sp>
    </p:spTree>
    <p:extLst>
      <p:ext uri="{BB962C8B-B14F-4D97-AF65-F5344CB8AC3E}">
        <p14:creationId xmlns:p14="http://schemas.microsoft.com/office/powerpoint/2010/main" val="2242318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844824"/>
            <a:ext cx="8229600" cy="3024336"/>
          </a:xfrm>
        </p:spPr>
        <p:txBody>
          <a:bodyPr/>
          <a:lstStyle/>
          <a:p>
            <a:pPr marL="0" indent="0">
              <a:buNone/>
            </a:pPr>
            <a:endParaRPr lang="es-ES" sz="2400" dirty="0"/>
          </a:p>
          <a:p>
            <a:pPr>
              <a:buClr>
                <a:srgbClr val="C00000"/>
              </a:buClr>
            </a:pPr>
            <a:r>
              <a:rPr lang="ca-ES" sz="2400" dirty="0" smtClean="0"/>
              <a:t>credibilitat</a:t>
            </a:r>
            <a:r>
              <a:rPr lang="es-ES" sz="2400" dirty="0" smtClean="0"/>
              <a:t> </a:t>
            </a:r>
            <a:r>
              <a:rPr lang="es-ES" sz="2400" dirty="0"/>
              <a:t>del </a:t>
            </a:r>
            <a:r>
              <a:rPr lang="ca-ES" sz="2400" dirty="0" smtClean="0"/>
              <a:t>testimoni</a:t>
            </a:r>
            <a:r>
              <a:rPr lang="es-ES" sz="2400" dirty="0" smtClean="0"/>
              <a:t>: </a:t>
            </a:r>
            <a:r>
              <a:rPr lang="es-ES" sz="2400" dirty="0"/>
              <a:t>que </a:t>
            </a:r>
            <a:r>
              <a:rPr lang="ca-ES" sz="2400" dirty="0" smtClean="0"/>
              <a:t>sigui consistent en </a:t>
            </a:r>
            <a:r>
              <a:rPr lang="es-ES" sz="2400" dirty="0" smtClean="0"/>
              <a:t>el </a:t>
            </a:r>
            <a:r>
              <a:rPr lang="ca-ES" sz="2400" dirty="0" smtClean="0"/>
              <a:t>temps</a:t>
            </a:r>
          </a:p>
          <a:p>
            <a:pPr marL="0" indent="0">
              <a:buClr>
                <a:srgbClr val="C00000"/>
              </a:buClr>
              <a:buNone/>
            </a:pPr>
            <a:endParaRPr lang="ca-ES" sz="2400" dirty="0" smtClean="0"/>
          </a:p>
          <a:p>
            <a:pPr>
              <a:buClr>
                <a:srgbClr val="C00000"/>
              </a:buClr>
            </a:pPr>
            <a:r>
              <a:rPr lang="ca-ES" sz="2400" dirty="0" smtClean="0"/>
              <a:t>coherència en el relat dels fets</a:t>
            </a:r>
          </a:p>
          <a:p>
            <a:pPr>
              <a:buClr>
                <a:srgbClr val="C00000"/>
              </a:buClr>
            </a:pPr>
            <a:endParaRPr lang="ca-ES" sz="2400" dirty="0" smtClean="0"/>
          </a:p>
          <a:p>
            <a:pPr>
              <a:buClr>
                <a:srgbClr val="C00000"/>
              </a:buClr>
            </a:pPr>
            <a:r>
              <a:rPr lang="ca-ES" sz="2400" dirty="0" smtClean="0"/>
              <a:t>Que sigui “bona relatora”</a:t>
            </a:r>
            <a:endParaRPr lang="es-ES" sz="24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0352" y="141415"/>
            <a:ext cx="945468" cy="592136"/>
          </a:xfrm>
          <a:prstGeom prst="rect">
            <a:avLst/>
          </a:prstGeom>
        </p:spPr>
      </p:pic>
      <p:pic>
        <p:nvPicPr>
          <p:cNvPr id="5"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632" y="264179"/>
            <a:ext cx="1802360" cy="346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5720" y="836712"/>
            <a:ext cx="9144000" cy="215444"/>
          </a:xfrm>
          <a:prstGeom prst="rect">
            <a:avLst/>
          </a:prstGeom>
          <a:solidFill>
            <a:srgbClr val="FAC7C2"/>
          </a:solidFill>
        </p:spPr>
        <p:txBody>
          <a:bodyPr wrap="square" rtlCol="0">
            <a:spAutoFit/>
          </a:bodyPr>
          <a:lstStyle/>
          <a:p>
            <a:endParaRPr lang="es-ES" sz="800" dirty="0"/>
          </a:p>
        </p:txBody>
      </p:sp>
      <p:sp>
        <p:nvSpPr>
          <p:cNvPr id="7" name="6 CuadroTexto"/>
          <p:cNvSpPr txBox="1"/>
          <p:nvPr/>
        </p:nvSpPr>
        <p:spPr>
          <a:xfrm>
            <a:off x="0" y="5934670"/>
            <a:ext cx="9144000" cy="923330"/>
          </a:xfrm>
          <a:prstGeom prst="rect">
            <a:avLst/>
          </a:prstGeom>
          <a:solidFill>
            <a:schemeClr val="bg1">
              <a:lumMod val="65000"/>
            </a:schemeClr>
          </a:solidFill>
        </p:spPr>
        <p:txBody>
          <a:bodyPr wrap="square" rtlCol="0">
            <a:spAutoFit/>
          </a:bodyPr>
          <a:lstStyle/>
          <a:p>
            <a:pPr algn="ctr">
              <a:spcAft>
                <a:spcPts val="0"/>
              </a:spcAft>
            </a:pPr>
            <a:r>
              <a:rPr lang="es-ES" sz="1200" dirty="0">
                <a:solidFill>
                  <a:schemeClr val="bg1"/>
                </a:solidFill>
              </a:rPr>
              <a:t>FORMACIÓ IL·LUSTRE COL.LEGI D’ADVOCATS/ADES DE </a:t>
            </a:r>
            <a:r>
              <a:rPr lang="es-ES" sz="1200" dirty="0" smtClean="0">
                <a:solidFill>
                  <a:schemeClr val="bg1"/>
                </a:solidFill>
              </a:rPr>
              <a:t>BARCELONA</a:t>
            </a:r>
          </a:p>
          <a:p>
            <a:pPr algn="ctr">
              <a:spcAft>
                <a:spcPts val="0"/>
              </a:spcAft>
            </a:pPr>
            <a:r>
              <a:rPr lang="ca-ES" sz="1200" dirty="0">
                <a:solidFill>
                  <a:schemeClr val="bg1"/>
                </a:solidFill>
                <a:latin typeface="Perpetua"/>
                <a:ea typeface="Times New Roman"/>
                <a:cs typeface="Times New Roman"/>
              </a:rPr>
              <a:t>23 de novembre de 2012</a:t>
            </a:r>
          </a:p>
          <a:p>
            <a:pPr algn="ctr">
              <a:spcAft>
                <a:spcPts val="0"/>
              </a:spcAft>
            </a:pPr>
            <a:r>
              <a:rPr lang="ca-ES" sz="1200" dirty="0">
                <a:solidFill>
                  <a:schemeClr val="bg1"/>
                </a:solidFill>
                <a:latin typeface="Perpetua"/>
                <a:ea typeface="Times New Roman"/>
                <a:cs typeface="Times New Roman"/>
              </a:rPr>
              <a:t>Gemma Altell i Marta Álvarez</a:t>
            </a:r>
          </a:p>
          <a:p>
            <a:pPr algn="ctr">
              <a:spcAft>
                <a:spcPts val="0"/>
              </a:spcAft>
            </a:pPr>
            <a:endParaRPr lang="es-ES" dirty="0">
              <a:solidFill>
                <a:srgbClr val="000000"/>
              </a:solidFill>
              <a:latin typeface="Perpetua"/>
              <a:ea typeface="Times New Roman"/>
              <a:cs typeface="Times New Roman"/>
            </a:endParaRPr>
          </a:p>
        </p:txBody>
      </p:sp>
      <p:sp>
        <p:nvSpPr>
          <p:cNvPr id="8" name="1 Título"/>
          <p:cNvSpPr txBox="1">
            <a:spLocks/>
          </p:cNvSpPr>
          <p:nvPr/>
        </p:nvSpPr>
        <p:spPr>
          <a:xfrm>
            <a:off x="2339752" y="157487"/>
            <a:ext cx="5256584" cy="576064"/>
          </a:xfrm>
          <a:prstGeom prst="rect">
            <a:avLst/>
          </a:prstGeom>
          <a:solidFill>
            <a:srgbClr val="BB1F0F"/>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ca-ES" sz="1500" b="1" dirty="0">
                <a:solidFill>
                  <a:schemeClr val="bg1"/>
                </a:solidFill>
              </a:rPr>
              <a:t>3</a:t>
            </a:r>
            <a:r>
              <a:rPr lang="ca-ES" sz="1500" b="1" dirty="0" smtClean="0">
                <a:solidFill>
                  <a:schemeClr val="bg1"/>
                </a:solidFill>
              </a:rPr>
              <a:t>. Expectatives i necessitats dels/de les juristes.</a:t>
            </a:r>
            <a:endParaRPr lang="ca-ES" sz="1500" dirty="0">
              <a:solidFill>
                <a:schemeClr val="bg1"/>
              </a:solidFill>
            </a:endParaRPr>
          </a:p>
        </p:txBody>
      </p:sp>
      <p:sp>
        <p:nvSpPr>
          <p:cNvPr id="10" name="9 CuadroTexto"/>
          <p:cNvSpPr txBox="1"/>
          <p:nvPr/>
        </p:nvSpPr>
        <p:spPr>
          <a:xfrm>
            <a:off x="467544" y="5301208"/>
            <a:ext cx="4992448" cy="369332"/>
          </a:xfrm>
          <a:prstGeom prst="rect">
            <a:avLst/>
          </a:prstGeom>
          <a:noFill/>
          <a:ln w="38100">
            <a:solidFill>
              <a:srgbClr val="B44716"/>
            </a:solidFill>
          </a:ln>
        </p:spPr>
        <p:txBody>
          <a:bodyPr wrap="square" rtlCol="0">
            <a:spAutoFit/>
          </a:bodyPr>
          <a:lstStyle/>
          <a:p>
            <a:r>
              <a:rPr lang="es-ES_tradnl" b="1" dirty="0" smtClean="0">
                <a:solidFill>
                  <a:srgbClr val="BB1F0F"/>
                </a:solidFill>
              </a:rPr>
              <a:t>EXERCICI PRÀCTIC 4</a:t>
            </a:r>
            <a:endParaRPr lang="es-ES" b="1" dirty="0">
              <a:solidFill>
                <a:srgbClr val="BB1F0F"/>
              </a:solidFill>
            </a:endParaRPr>
          </a:p>
        </p:txBody>
      </p:sp>
      <p:sp>
        <p:nvSpPr>
          <p:cNvPr id="11" name="1 Título"/>
          <p:cNvSpPr>
            <a:spLocks noGrp="1"/>
          </p:cNvSpPr>
          <p:nvPr>
            <p:ph type="title"/>
          </p:nvPr>
        </p:nvSpPr>
        <p:spPr>
          <a:xfrm>
            <a:off x="59472" y="1124744"/>
            <a:ext cx="9036495" cy="576064"/>
          </a:xfrm>
          <a:solidFill>
            <a:schemeClr val="accent2">
              <a:lumMod val="60000"/>
              <a:lumOff val="40000"/>
            </a:schemeClr>
          </a:solidFill>
        </p:spPr>
        <p:txBody>
          <a:bodyPr>
            <a:normAutofit/>
          </a:bodyPr>
          <a:lstStyle/>
          <a:p>
            <a:r>
              <a:rPr lang="ca-ES" sz="2500" b="1" dirty="0" smtClean="0">
                <a:solidFill>
                  <a:schemeClr val="bg1"/>
                </a:solidFill>
              </a:rPr>
              <a:t>3.1- “Èxit” judicial: què espera la jurista</a:t>
            </a:r>
            <a:endParaRPr lang="ca-ES" sz="2500" b="1" dirty="0">
              <a:solidFill>
                <a:schemeClr val="bg1"/>
              </a:solidFill>
            </a:endParaRPr>
          </a:p>
        </p:txBody>
      </p:sp>
    </p:spTree>
    <p:extLst>
      <p:ext uri="{BB962C8B-B14F-4D97-AF65-F5344CB8AC3E}">
        <p14:creationId xmlns:p14="http://schemas.microsoft.com/office/powerpoint/2010/main" val="35491202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2492896"/>
            <a:ext cx="7056784" cy="2448272"/>
          </a:xfrm>
        </p:spPr>
        <p:txBody>
          <a:bodyPr/>
          <a:lstStyle/>
          <a:p>
            <a:pPr>
              <a:buClr>
                <a:srgbClr val="C00000"/>
              </a:buClr>
            </a:pPr>
            <a:r>
              <a:rPr lang="es-ES" sz="2400" dirty="0" smtClean="0"/>
              <a:t>Mites </a:t>
            </a:r>
            <a:r>
              <a:rPr lang="ca-ES" sz="2400" dirty="0" smtClean="0"/>
              <a:t>sobre les dones</a:t>
            </a:r>
          </a:p>
          <a:p>
            <a:pPr>
              <a:buClr>
                <a:srgbClr val="C00000"/>
              </a:buClr>
            </a:pPr>
            <a:endParaRPr lang="ca-ES" sz="2400" dirty="0" smtClean="0"/>
          </a:p>
          <a:p>
            <a:pPr>
              <a:buClr>
                <a:srgbClr val="C00000"/>
              </a:buClr>
            </a:pPr>
            <a:r>
              <a:rPr lang="ca-ES" sz="2400" dirty="0" smtClean="0"/>
              <a:t>Mites sobre els homes </a:t>
            </a:r>
          </a:p>
          <a:p>
            <a:pPr>
              <a:buClr>
                <a:srgbClr val="C00000"/>
              </a:buClr>
            </a:pPr>
            <a:endParaRPr lang="ca-ES" sz="2400" dirty="0" smtClean="0"/>
          </a:p>
          <a:p>
            <a:pPr>
              <a:buClr>
                <a:srgbClr val="C00000"/>
              </a:buClr>
            </a:pPr>
            <a:r>
              <a:rPr lang="ca-ES" sz="2400" dirty="0" smtClean="0"/>
              <a:t>Mites sobre la violència masclista</a:t>
            </a:r>
          </a:p>
          <a:p>
            <a:pPr marL="0" indent="0">
              <a:buNone/>
            </a:pPr>
            <a:endParaRPr lang="ca-ES" sz="2400" dirty="0" smtClean="0"/>
          </a:p>
          <a:p>
            <a:pPr marL="0" indent="0">
              <a:buNone/>
            </a:pPr>
            <a:endParaRPr lang="ca-ES" sz="2400" dirty="0" smtClean="0"/>
          </a:p>
          <a:p>
            <a:pPr marL="0" indent="0">
              <a:buNone/>
            </a:pPr>
            <a:endParaRPr lang="ca-ES" sz="2400" dirty="0"/>
          </a:p>
          <a:p>
            <a:pPr marL="0" indent="0">
              <a:buNone/>
            </a:pPr>
            <a:endParaRPr lang="ca-ES" sz="2400" dirty="0" smtClean="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0352" y="141415"/>
            <a:ext cx="945468" cy="592136"/>
          </a:xfrm>
          <a:prstGeom prst="rect">
            <a:avLst/>
          </a:prstGeom>
        </p:spPr>
      </p:pic>
      <p:pic>
        <p:nvPicPr>
          <p:cNvPr id="5"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632" y="264179"/>
            <a:ext cx="1802360" cy="346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5720" y="836712"/>
            <a:ext cx="9144000" cy="215444"/>
          </a:xfrm>
          <a:prstGeom prst="rect">
            <a:avLst/>
          </a:prstGeom>
          <a:solidFill>
            <a:srgbClr val="FAC7C2"/>
          </a:solidFill>
        </p:spPr>
        <p:txBody>
          <a:bodyPr wrap="square" rtlCol="0">
            <a:spAutoFit/>
          </a:bodyPr>
          <a:lstStyle/>
          <a:p>
            <a:endParaRPr lang="es-ES" sz="800" dirty="0"/>
          </a:p>
        </p:txBody>
      </p:sp>
      <p:sp>
        <p:nvSpPr>
          <p:cNvPr id="7" name="6 CuadroTexto"/>
          <p:cNvSpPr txBox="1"/>
          <p:nvPr/>
        </p:nvSpPr>
        <p:spPr>
          <a:xfrm>
            <a:off x="0" y="5934670"/>
            <a:ext cx="9144000" cy="923330"/>
          </a:xfrm>
          <a:prstGeom prst="rect">
            <a:avLst/>
          </a:prstGeom>
          <a:solidFill>
            <a:schemeClr val="bg1">
              <a:lumMod val="65000"/>
            </a:schemeClr>
          </a:solidFill>
        </p:spPr>
        <p:txBody>
          <a:bodyPr wrap="square" rtlCol="0">
            <a:spAutoFit/>
          </a:bodyPr>
          <a:lstStyle/>
          <a:p>
            <a:pPr algn="ctr">
              <a:spcAft>
                <a:spcPts val="0"/>
              </a:spcAft>
            </a:pPr>
            <a:r>
              <a:rPr lang="es-ES" sz="1200" dirty="0">
                <a:solidFill>
                  <a:schemeClr val="bg1"/>
                </a:solidFill>
              </a:rPr>
              <a:t>FORMACIÓ IL·LUSTRE COL.LEGI D’ADVOCATS/ADES DE </a:t>
            </a:r>
            <a:r>
              <a:rPr lang="es-ES" sz="1200" dirty="0" smtClean="0">
                <a:solidFill>
                  <a:schemeClr val="bg1"/>
                </a:solidFill>
              </a:rPr>
              <a:t>BARCELONA</a:t>
            </a:r>
          </a:p>
          <a:p>
            <a:pPr algn="ctr">
              <a:spcAft>
                <a:spcPts val="0"/>
              </a:spcAft>
            </a:pPr>
            <a:r>
              <a:rPr lang="ca-ES" sz="1200" dirty="0">
                <a:solidFill>
                  <a:schemeClr val="bg1"/>
                </a:solidFill>
                <a:latin typeface="Perpetua"/>
                <a:ea typeface="Times New Roman"/>
                <a:cs typeface="Times New Roman"/>
              </a:rPr>
              <a:t>23 de novembre de 2012</a:t>
            </a:r>
          </a:p>
          <a:p>
            <a:pPr algn="ctr">
              <a:spcAft>
                <a:spcPts val="0"/>
              </a:spcAft>
            </a:pPr>
            <a:r>
              <a:rPr lang="ca-ES" sz="1200" dirty="0">
                <a:solidFill>
                  <a:schemeClr val="bg1"/>
                </a:solidFill>
                <a:latin typeface="Perpetua"/>
                <a:ea typeface="Times New Roman"/>
                <a:cs typeface="Times New Roman"/>
              </a:rPr>
              <a:t>Gemma Altell i Marta Álvarez</a:t>
            </a:r>
          </a:p>
          <a:p>
            <a:pPr algn="ctr">
              <a:spcAft>
                <a:spcPts val="0"/>
              </a:spcAft>
            </a:pPr>
            <a:endParaRPr lang="es-ES" dirty="0">
              <a:solidFill>
                <a:srgbClr val="000000"/>
              </a:solidFill>
              <a:latin typeface="Perpetua"/>
              <a:ea typeface="Times New Roman"/>
              <a:cs typeface="Times New Roman"/>
            </a:endParaRPr>
          </a:p>
        </p:txBody>
      </p:sp>
      <p:sp>
        <p:nvSpPr>
          <p:cNvPr id="8" name="1 Título"/>
          <p:cNvSpPr txBox="1">
            <a:spLocks/>
          </p:cNvSpPr>
          <p:nvPr/>
        </p:nvSpPr>
        <p:spPr>
          <a:xfrm>
            <a:off x="2339752" y="157487"/>
            <a:ext cx="5256584" cy="576064"/>
          </a:xfrm>
          <a:prstGeom prst="rect">
            <a:avLst/>
          </a:prstGeom>
          <a:solidFill>
            <a:srgbClr val="BB1F0F"/>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ca-ES" sz="1500" b="1" dirty="0">
                <a:solidFill>
                  <a:schemeClr val="bg1"/>
                </a:solidFill>
              </a:rPr>
              <a:t>3</a:t>
            </a:r>
            <a:r>
              <a:rPr lang="ca-ES" sz="1500" b="1" dirty="0" smtClean="0">
                <a:solidFill>
                  <a:schemeClr val="bg1"/>
                </a:solidFill>
              </a:rPr>
              <a:t>. Expectatives i necessitats dels/de les juristes.</a:t>
            </a:r>
            <a:endParaRPr lang="ca-ES" sz="1500" dirty="0">
              <a:solidFill>
                <a:schemeClr val="bg1"/>
              </a:solidFill>
            </a:endParaRPr>
          </a:p>
        </p:txBody>
      </p:sp>
      <p:sp>
        <p:nvSpPr>
          <p:cNvPr id="10" name="9 CuadroTexto"/>
          <p:cNvSpPr txBox="1"/>
          <p:nvPr/>
        </p:nvSpPr>
        <p:spPr>
          <a:xfrm>
            <a:off x="467544" y="5210120"/>
            <a:ext cx="4992448" cy="369332"/>
          </a:xfrm>
          <a:prstGeom prst="rect">
            <a:avLst/>
          </a:prstGeom>
          <a:noFill/>
          <a:ln w="38100">
            <a:solidFill>
              <a:srgbClr val="B44716"/>
            </a:solidFill>
          </a:ln>
        </p:spPr>
        <p:txBody>
          <a:bodyPr wrap="square" rtlCol="0">
            <a:spAutoFit/>
          </a:bodyPr>
          <a:lstStyle/>
          <a:p>
            <a:r>
              <a:rPr lang="es-ES_tradnl" b="1" dirty="0" smtClean="0">
                <a:solidFill>
                  <a:srgbClr val="BB1F0F"/>
                </a:solidFill>
              </a:rPr>
              <a:t>EXERCICI PRÀCTIC 5</a:t>
            </a:r>
            <a:endParaRPr lang="es-ES" b="1" dirty="0">
              <a:solidFill>
                <a:srgbClr val="BB1F0F"/>
              </a:solidFill>
            </a:endParaRPr>
          </a:p>
        </p:txBody>
      </p:sp>
      <p:sp>
        <p:nvSpPr>
          <p:cNvPr id="12" name="1 Título"/>
          <p:cNvSpPr>
            <a:spLocks noGrp="1"/>
          </p:cNvSpPr>
          <p:nvPr>
            <p:ph type="title"/>
          </p:nvPr>
        </p:nvSpPr>
        <p:spPr>
          <a:xfrm>
            <a:off x="59472" y="1124744"/>
            <a:ext cx="9036495" cy="1008112"/>
          </a:xfrm>
          <a:solidFill>
            <a:schemeClr val="accent2">
              <a:lumMod val="60000"/>
              <a:lumOff val="40000"/>
            </a:schemeClr>
          </a:solidFill>
        </p:spPr>
        <p:txBody>
          <a:bodyPr>
            <a:normAutofit/>
          </a:bodyPr>
          <a:lstStyle/>
          <a:p>
            <a:r>
              <a:rPr lang="ca-ES" sz="2500" b="1" dirty="0" smtClean="0">
                <a:solidFill>
                  <a:schemeClr val="bg1"/>
                </a:solidFill>
              </a:rPr>
              <a:t>3.2- Com els mites i estereotips propis i socials en violència masclista influeixen en la pràctica professional </a:t>
            </a:r>
            <a:endParaRPr lang="ca-ES" sz="2500" b="1" dirty="0">
              <a:solidFill>
                <a:schemeClr val="bg1"/>
              </a:solidFill>
            </a:endParaRPr>
          </a:p>
        </p:txBody>
      </p:sp>
    </p:spTree>
    <p:extLst>
      <p:ext uri="{BB962C8B-B14F-4D97-AF65-F5344CB8AC3E}">
        <p14:creationId xmlns:p14="http://schemas.microsoft.com/office/powerpoint/2010/main" val="4983080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0352" y="141415"/>
            <a:ext cx="945468" cy="592136"/>
          </a:xfrm>
          <a:prstGeom prst="rect">
            <a:avLst/>
          </a:prstGeom>
        </p:spPr>
      </p:pic>
      <p:pic>
        <p:nvPicPr>
          <p:cNvPr id="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632" y="264179"/>
            <a:ext cx="1802360" cy="346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5720" y="836712"/>
            <a:ext cx="9144000" cy="215444"/>
          </a:xfrm>
          <a:prstGeom prst="rect">
            <a:avLst/>
          </a:prstGeom>
          <a:solidFill>
            <a:srgbClr val="FAC7C2"/>
          </a:solidFill>
        </p:spPr>
        <p:txBody>
          <a:bodyPr wrap="square" rtlCol="0">
            <a:spAutoFit/>
          </a:bodyPr>
          <a:lstStyle/>
          <a:p>
            <a:endParaRPr lang="es-ES" sz="800" dirty="0"/>
          </a:p>
        </p:txBody>
      </p:sp>
      <p:sp>
        <p:nvSpPr>
          <p:cNvPr id="7" name="6 CuadroTexto"/>
          <p:cNvSpPr txBox="1"/>
          <p:nvPr/>
        </p:nvSpPr>
        <p:spPr>
          <a:xfrm>
            <a:off x="0" y="5934670"/>
            <a:ext cx="9144000" cy="923330"/>
          </a:xfrm>
          <a:prstGeom prst="rect">
            <a:avLst/>
          </a:prstGeom>
          <a:solidFill>
            <a:schemeClr val="bg1">
              <a:lumMod val="65000"/>
            </a:schemeClr>
          </a:solidFill>
        </p:spPr>
        <p:txBody>
          <a:bodyPr wrap="square" rtlCol="0">
            <a:spAutoFit/>
          </a:bodyPr>
          <a:lstStyle/>
          <a:p>
            <a:pPr algn="ctr">
              <a:spcAft>
                <a:spcPts val="0"/>
              </a:spcAft>
            </a:pPr>
            <a:r>
              <a:rPr lang="es-ES" sz="1200" dirty="0">
                <a:solidFill>
                  <a:schemeClr val="bg1"/>
                </a:solidFill>
              </a:rPr>
              <a:t>FORMACIÓ IL·LUSTRE COL.LEGI D’ADVOCATS/ADES DE </a:t>
            </a:r>
            <a:r>
              <a:rPr lang="es-ES" sz="1200" dirty="0" smtClean="0">
                <a:solidFill>
                  <a:schemeClr val="bg1"/>
                </a:solidFill>
              </a:rPr>
              <a:t>BARCELONA</a:t>
            </a:r>
          </a:p>
          <a:p>
            <a:pPr algn="ctr">
              <a:spcAft>
                <a:spcPts val="0"/>
              </a:spcAft>
            </a:pPr>
            <a:r>
              <a:rPr lang="ca-ES" sz="1200" dirty="0">
                <a:solidFill>
                  <a:schemeClr val="bg1"/>
                </a:solidFill>
                <a:latin typeface="Perpetua"/>
                <a:ea typeface="Times New Roman"/>
                <a:cs typeface="Times New Roman"/>
              </a:rPr>
              <a:t>23 de novembre de 2012</a:t>
            </a:r>
          </a:p>
          <a:p>
            <a:pPr algn="ctr">
              <a:spcAft>
                <a:spcPts val="0"/>
              </a:spcAft>
            </a:pPr>
            <a:r>
              <a:rPr lang="ca-ES" sz="1200" dirty="0">
                <a:solidFill>
                  <a:schemeClr val="bg1"/>
                </a:solidFill>
                <a:latin typeface="Perpetua"/>
                <a:ea typeface="Times New Roman"/>
                <a:cs typeface="Times New Roman"/>
              </a:rPr>
              <a:t>Gemma Altell i Marta Álvarez</a:t>
            </a:r>
          </a:p>
          <a:p>
            <a:pPr algn="ctr">
              <a:spcAft>
                <a:spcPts val="0"/>
              </a:spcAft>
            </a:pPr>
            <a:endParaRPr lang="es-ES" dirty="0">
              <a:solidFill>
                <a:srgbClr val="000000"/>
              </a:solidFill>
              <a:latin typeface="Perpetua"/>
              <a:ea typeface="Times New Roman"/>
              <a:cs typeface="Times New Roman"/>
            </a:endParaRPr>
          </a:p>
        </p:txBody>
      </p:sp>
      <p:sp>
        <p:nvSpPr>
          <p:cNvPr id="8" name="1 Título"/>
          <p:cNvSpPr txBox="1">
            <a:spLocks/>
          </p:cNvSpPr>
          <p:nvPr/>
        </p:nvSpPr>
        <p:spPr>
          <a:xfrm>
            <a:off x="2339752" y="157487"/>
            <a:ext cx="5256584" cy="576064"/>
          </a:xfrm>
          <a:prstGeom prst="rect">
            <a:avLst/>
          </a:prstGeom>
          <a:solidFill>
            <a:srgbClr val="BB1F0F"/>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ca-ES" sz="1500" b="1" dirty="0">
                <a:solidFill>
                  <a:schemeClr val="bg1"/>
                </a:solidFill>
              </a:rPr>
              <a:t>3</a:t>
            </a:r>
            <a:r>
              <a:rPr lang="ca-ES" sz="1500" b="1" dirty="0" smtClean="0">
                <a:solidFill>
                  <a:schemeClr val="bg1"/>
                </a:solidFill>
              </a:rPr>
              <a:t>. Expectatives i necessitats dels/de les juristes.</a:t>
            </a:r>
            <a:endParaRPr lang="ca-ES" sz="1500" dirty="0">
              <a:solidFill>
                <a:schemeClr val="bg1"/>
              </a:solidFill>
            </a:endParaRPr>
          </a:p>
        </p:txBody>
      </p:sp>
      <p:pic>
        <p:nvPicPr>
          <p:cNvPr id="10" name="Picture 3">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91902" y="2564904"/>
            <a:ext cx="5179665" cy="2810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1 Título"/>
          <p:cNvSpPr>
            <a:spLocks noGrp="1"/>
          </p:cNvSpPr>
          <p:nvPr>
            <p:ph type="title"/>
          </p:nvPr>
        </p:nvSpPr>
        <p:spPr>
          <a:xfrm>
            <a:off x="59472" y="1124744"/>
            <a:ext cx="9036495" cy="864096"/>
          </a:xfrm>
          <a:solidFill>
            <a:schemeClr val="accent2">
              <a:lumMod val="60000"/>
              <a:lumOff val="40000"/>
            </a:schemeClr>
          </a:solidFill>
        </p:spPr>
        <p:txBody>
          <a:bodyPr>
            <a:normAutofit/>
          </a:bodyPr>
          <a:lstStyle/>
          <a:p>
            <a:r>
              <a:rPr lang="ca-ES" sz="2500" b="1" dirty="0" smtClean="0">
                <a:solidFill>
                  <a:schemeClr val="bg1"/>
                </a:solidFill>
              </a:rPr>
              <a:t>3.3- “Èxit” global del procés (acompliment d’expectatives d’ambdues parts</a:t>
            </a:r>
            <a:endParaRPr lang="ca-ES" sz="2500" b="1" dirty="0">
              <a:solidFill>
                <a:schemeClr val="bg1"/>
              </a:solidFill>
            </a:endParaRPr>
          </a:p>
        </p:txBody>
      </p:sp>
    </p:spTree>
    <p:extLst>
      <p:ext uri="{BB962C8B-B14F-4D97-AF65-F5344CB8AC3E}">
        <p14:creationId xmlns:p14="http://schemas.microsoft.com/office/powerpoint/2010/main" val="41049465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asesoriajuridicanicaraguense.com/wp-content/uploads/2012/05/2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631" y="2102040"/>
            <a:ext cx="8520841" cy="3508582"/>
          </a:xfrm>
          <a:prstGeom prst="rect">
            <a:avLst/>
          </a:prstGeom>
          <a:noFill/>
          <a:extLst>
            <a:ext uri="{909E8E84-426E-40DD-AFC4-6F175D3DCCD1}">
              <a14:hiddenFill xmlns:a14="http://schemas.microsoft.com/office/drawing/2010/main">
                <a:solidFill>
                  <a:srgbClr val="FFFFFF"/>
                </a:solidFill>
              </a14:hiddenFill>
            </a:ext>
          </a:extLst>
        </p:spPr>
      </p:pic>
      <p:sp>
        <p:nvSpPr>
          <p:cNvPr id="3" name="2 Marcador de contenido"/>
          <p:cNvSpPr>
            <a:spLocks noGrp="1"/>
          </p:cNvSpPr>
          <p:nvPr>
            <p:ph idx="1"/>
          </p:nvPr>
        </p:nvSpPr>
        <p:spPr>
          <a:xfrm>
            <a:off x="-396552" y="1052156"/>
            <a:ext cx="8229600" cy="2736305"/>
          </a:xfrm>
        </p:spPr>
        <p:txBody>
          <a:bodyPr/>
          <a:lstStyle/>
          <a:p>
            <a:pPr marL="0" indent="0" algn="ctr">
              <a:buNone/>
            </a:pPr>
            <a:endParaRPr lang="es-ES" dirty="0" smtClean="0"/>
          </a:p>
          <a:p>
            <a:pPr marL="0" indent="0" algn="ctr">
              <a:buNone/>
            </a:pPr>
            <a:endParaRPr lang="es-ES" dirty="0"/>
          </a:p>
          <a:p>
            <a:pPr marL="0" indent="0" algn="ctr">
              <a:buNone/>
            </a:pPr>
            <a:r>
              <a:rPr lang="ca-ES" sz="4400" b="1" dirty="0" smtClean="0">
                <a:solidFill>
                  <a:schemeClr val="bg1"/>
                </a:solidFill>
              </a:rPr>
              <a:t>Moltes gràcies!</a:t>
            </a:r>
            <a:endParaRPr lang="ca-ES" sz="4400" b="1" dirty="0">
              <a:solidFill>
                <a:schemeClr val="bg1"/>
              </a:solidFill>
            </a:endParaRP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0352" y="141415"/>
            <a:ext cx="945468" cy="592136"/>
          </a:xfrm>
          <a:prstGeom prst="rect">
            <a:avLst/>
          </a:prstGeom>
        </p:spPr>
      </p:pic>
      <p:pic>
        <p:nvPicPr>
          <p:cNvPr id="5"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632" y="264179"/>
            <a:ext cx="1802360" cy="346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5720" y="836712"/>
            <a:ext cx="9144000" cy="215444"/>
          </a:xfrm>
          <a:prstGeom prst="rect">
            <a:avLst/>
          </a:prstGeom>
          <a:solidFill>
            <a:srgbClr val="FAC7C2"/>
          </a:solidFill>
        </p:spPr>
        <p:txBody>
          <a:bodyPr wrap="square" rtlCol="0">
            <a:spAutoFit/>
          </a:bodyPr>
          <a:lstStyle/>
          <a:p>
            <a:endParaRPr lang="es-ES" sz="800" dirty="0"/>
          </a:p>
        </p:txBody>
      </p:sp>
      <p:sp>
        <p:nvSpPr>
          <p:cNvPr id="7" name="6 CuadroTexto"/>
          <p:cNvSpPr txBox="1"/>
          <p:nvPr/>
        </p:nvSpPr>
        <p:spPr>
          <a:xfrm>
            <a:off x="0" y="5934670"/>
            <a:ext cx="9144000" cy="923330"/>
          </a:xfrm>
          <a:prstGeom prst="rect">
            <a:avLst/>
          </a:prstGeom>
          <a:solidFill>
            <a:schemeClr val="bg1">
              <a:lumMod val="65000"/>
            </a:schemeClr>
          </a:solidFill>
        </p:spPr>
        <p:txBody>
          <a:bodyPr wrap="square" rtlCol="0">
            <a:spAutoFit/>
          </a:bodyPr>
          <a:lstStyle/>
          <a:p>
            <a:pPr algn="ctr">
              <a:spcAft>
                <a:spcPts val="0"/>
              </a:spcAft>
            </a:pPr>
            <a:r>
              <a:rPr lang="es-ES" sz="1200" dirty="0">
                <a:solidFill>
                  <a:schemeClr val="bg1"/>
                </a:solidFill>
              </a:rPr>
              <a:t>FORMACIÓ IL·LUSTRE COL.LEGI D’ADVOCATS/ADES DE </a:t>
            </a:r>
            <a:r>
              <a:rPr lang="es-ES" sz="1200" dirty="0" smtClean="0">
                <a:solidFill>
                  <a:schemeClr val="bg1"/>
                </a:solidFill>
              </a:rPr>
              <a:t>BARCELONA</a:t>
            </a:r>
          </a:p>
          <a:p>
            <a:pPr algn="ctr">
              <a:spcAft>
                <a:spcPts val="0"/>
              </a:spcAft>
            </a:pPr>
            <a:r>
              <a:rPr lang="ca-ES" sz="1200" dirty="0">
                <a:solidFill>
                  <a:schemeClr val="bg1"/>
                </a:solidFill>
                <a:latin typeface="Perpetua"/>
                <a:ea typeface="Times New Roman"/>
                <a:cs typeface="Times New Roman"/>
              </a:rPr>
              <a:t>23 de novembre de 2012</a:t>
            </a:r>
          </a:p>
          <a:p>
            <a:pPr algn="ctr">
              <a:spcAft>
                <a:spcPts val="0"/>
              </a:spcAft>
            </a:pPr>
            <a:r>
              <a:rPr lang="ca-ES" sz="1200" dirty="0">
                <a:solidFill>
                  <a:schemeClr val="bg1"/>
                </a:solidFill>
                <a:latin typeface="Perpetua"/>
                <a:ea typeface="Times New Roman"/>
                <a:cs typeface="Times New Roman"/>
              </a:rPr>
              <a:t>Gemma Altell i Marta Álvarez</a:t>
            </a:r>
          </a:p>
          <a:p>
            <a:pPr algn="ctr">
              <a:spcAft>
                <a:spcPts val="0"/>
              </a:spcAft>
            </a:pPr>
            <a:endParaRPr lang="es-ES" dirty="0">
              <a:solidFill>
                <a:srgbClr val="000000"/>
              </a:solidFill>
              <a:latin typeface="Perpetua"/>
              <a:ea typeface="Times New Roman"/>
              <a:cs typeface="Times New Roman"/>
            </a:endParaRPr>
          </a:p>
        </p:txBody>
      </p:sp>
    </p:spTree>
    <p:extLst>
      <p:ext uri="{BB962C8B-B14F-4D97-AF65-F5344CB8AC3E}">
        <p14:creationId xmlns:p14="http://schemas.microsoft.com/office/powerpoint/2010/main" val="16045221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0352" y="141415"/>
            <a:ext cx="945468" cy="592136"/>
          </a:xfrm>
          <a:prstGeom prst="rect">
            <a:avLst/>
          </a:prstGeom>
        </p:spPr>
      </p:pic>
      <p:pic>
        <p:nvPicPr>
          <p:cNvPr id="5"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632" y="264179"/>
            <a:ext cx="1802360" cy="346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5720" y="836712"/>
            <a:ext cx="9144000" cy="215444"/>
          </a:xfrm>
          <a:prstGeom prst="rect">
            <a:avLst/>
          </a:prstGeom>
          <a:solidFill>
            <a:srgbClr val="FAC7C2"/>
          </a:solidFill>
        </p:spPr>
        <p:txBody>
          <a:bodyPr wrap="square" rtlCol="0">
            <a:spAutoFit/>
          </a:bodyPr>
          <a:lstStyle/>
          <a:p>
            <a:endParaRPr lang="es-ES" sz="800" dirty="0"/>
          </a:p>
        </p:txBody>
      </p:sp>
      <p:sp>
        <p:nvSpPr>
          <p:cNvPr id="7" name="6 CuadroTexto"/>
          <p:cNvSpPr txBox="1"/>
          <p:nvPr/>
        </p:nvSpPr>
        <p:spPr>
          <a:xfrm>
            <a:off x="0" y="5934670"/>
            <a:ext cx="9144000" cy="923330"/>
          </a:xfrm>
          <a:prstGeom prst="rect">
            <a:avLst/>
          </a:prstGeom>
          <a:solidFill>
            <a:schemeClr val="bg1">
              <a:lumMod val="65000"/>
            </a:schemeClr>
          </a:solidFill>
        </p:spPr>
        <p:txBody>
          <a:bodyPr wrap="square" rtlCol="0">
            <a:spAutoFit/>
          </a:bodyPr>
          <a:lstStyle/>
          <a:p>
            <a:pPr algn="ctr">
              <a:spcAft>
                <a:spcPts val="0"/>
              </a:spcAft>
            </a:pPr>
            <a:r>
              <a:rPr lang="es-ES" sz="1200" dirty="0">
                <a:solidFill>
                  <a:schemeClr val="bg1"/>
                </a:solidFill>
              </a:rPr>
              <a:t>FORMACIÓ IL·LUSTRE COL.LEGI D’ADVOCATS/ADES DE </a:t>
            </a:r>
            <a:r>
              <a:rPr lang="es-ES" sz="1200" dirty="0" smtClean="0">
                <a:solidFill>
                  <a:schemeClr val="bg1"/>
                </a:solidFill>
              </a:rPr>
              <a:t>BARCELONA</a:t>
            </a:r>
          </a:p>
          <a:p>
            <a:pPr algn="ctr">
              <a:spcAft>
                <a:spcPts val="0"/>
              </a:spcAft>
            </a:pPr>
            <a:r>
              <a:rPr lang="ca-ES" sz="1200" dirty="0">
                <a:solidFill>
                  <a:schemeClr val="bg1"/>
                </a:solidFill>
                <a:latin typeface="Perpetua"/>
                <a:ea typeface="Times New Roman"/>
                <a:cs typeface="Times New Roman"/>
              </a:rPr>
              <a:t>23 de novembre de 2012</a:t>
            </a:r>
          </a:p>
          <a:p>
            <a:pPr algn="ctr">
              <a:spcAft>
                <a:spcPts val="0"/>
              </a:spcAft>
            </a:pPr>
            <a:r>
              <a:rPr lang="ca-ES" sz="1200" dirty="0">
                <a:solidFill>
                  <a:schemeClr val="bg1"/>
                </a:solidFill>
                <a:latin typeface="Perpetua"/>
                <a:ea typeface="Times New Roman"/>
                <a:cs typeface="Times New Roman"/>
              </a:rPr>
              <a:t>Gemma Altell i Marta Álvarez</a:t>
            </a:r>
          </a:p>
          <a:p>
            <a:pPr algn="ctr">
              <a:spcAft>
                <a:spcPts val="0"/>
              </a:spcAft>
            </a:pPr>
            <a:endParaRPr lang="es-ES" dirty="0">
              <a:solidFill>
                <a:srgbClr val="000000"/>
              </a:solidFill>
              <a:latin typeface="Perpetua"/>
              <a:ea typeface="Times New Roman"/>
              <a:cs typeface="Times New Roman"/>
            </a:endParaRPr>
          </a:p>
        </p:txBody>
      </p:sp>
      <p:pic>
        <p:nvPicPr>
          <p:cNvPr id="20488" name="Picture 8" descr="http://www.jeanscream.com/blog/wp-content/uploads/2010/05/jc-blog-touch.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01992" y="1628800"/>
            <a:ext cx="4992553" cy="37444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124744"/>
            <a:ext cx="9143999" cy="720080"/>
          </a:xfrm>
          <a:solidFill>
            <a:srgbClr val="BB1F0F"/>
          </a:solidFill>
        </p:spPr>
        <p:txBody>
          <a:bodyPr>
            <a:normAutofit/>
          </a:bodyPr>
          <a:lstStyle/>
          <a:p>
            <a:r>
              <a:rPr lang="ca-ES" sz="4000" b="1" dirty="0" smtClean="0">
                <a:solidFill>
                  <a:schemeClr val="bg1"/>
                </a:solidFill>
              </a:rPr>
              <a:t>Objectius del curs</a:t>
            </a:r>
            <a:endParaRPr lang="ca-ES" sz="4000" dirty="0">
              <a:solidFill>
                <a:schemeClr val="bg1"/>
              </a:solidFill>
            </a:endParaRPr>
          </a:p>
        </p:txBody>
      </p:sp>
      <p:sp>
        <p:nvSpPr>
          <p:cNvPr id="3" name="2 Marcador de contenido"/>
          <p:cNvSpPr>
            <a:spLocks noGrp="1"/>
          </p:cNvSpPr>
          <p:nvPr>
            <p:ph idx="1"/>
          </p:nvPr>
        </p:nvSpPr>
        <p:spPr>
          <a:xfrm>
            <a:off x="689223" y="2348880"/>
            <a:ext cx="8003232" cy="3312368"/>
          </a:xfrm>
        </p:spPr>
        <p:txBody>
          <a:bodyPr/>
          <a:lstStyle/>
          <a:p>
            <a:pPr lvl="0">
              <a:buClr>
                <a:srgbClr val="BB1F0F"/>
              </a:buClr>
            </a:pPr>
            <a:r>
              <a:rPr lang="ca-ES" dirty="0" smtClean="0"/>
              <a:t>Millorar l’atenció </a:t>
            </a:r>
            <a:r>
              <a:rPr lang="ca-ES" dirty="0"/>
              <a:t>que oferim a les dones víctimes de VIDO de forma integral</a:t>
            </a:r>
            <a:r>
              <a:rPr lang="ca-ES" dirty="0" smtClean="0"/>
              <a:t>.</a:t>
            </a:r>
          </a:p>
          <a:p>
            <a:pPr lvl="0">
              <a:buClr>
                <a:srgbClr val="BB1F0F"/>
              </a:buClr>
            </a:pPr>
            <a:endParaRPr lang="ca-ES" dirty="0"/>
          </a:p>
          <a:p>
            <a:pPr>
              <a:buClr>
                <a:srgbClr val="BB1F0F"/>
              </a:buClr>
            </a:pPr>
            <a:r>
              <a:rPr lang="ca-ES" dirty="0" smtClean="0"/>
              <a:t>Augmentar </a:t>
            </a:r>
            <a:r>
              <a:rPr lang="ca-ES" dirty="0"/>
              <a:t>l’eficàcia en el procés judicial en l’atenció a </a:t>
            </a:r>
            <a:r>
              <a:rPr lang="ca-ES" dirty="0" smtClean="0"/>
              <a:t>dones </a:t>
            </a:r>
            <a:r>
              <a:rPr lang="ca-ES" dirty="0"/>
              <a:t>víctimes de VIDO</a:t>
            </a: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0352" y="141415"/>
            <a:ext cx="945468" cy="592136"/>
          </a:xfrm>
          <a:prstGeom prst="rect">
            <a:avLst/>
          </a:prstGeom>
        </p:spPr>
      </p:pic>
      <p:pic>
        <p:nvPicPr>
          <p:cNvPr id="5"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632" y="264179"/>
            <a:ext cx="1802360" cy="346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5720" y="836712"/>
            <a:ext cx="9144000" cy="215444"/>
          </a:xfrm>
          <a:prstGeom prst="rect">
            <a:avLst/>
          </a:prstGeom>
          <a:solidFill>
            <a:srgbClr val="FAC7C2"/>
          </a:solidFill>
        </p:spPr>
        <p:txBody>
          <a:bodyPr wrap="square" rtlCol="0">
            <a:spAutoFit/>
          </a:bodyPr>
          <a:lstStyle/>
          <a:p>
            <a:endParaRPr lang="es-ES" sz="800" dirty="0"/>
          </a:p>
        </p:txBody>
      </p:sp>
      <p:sp>
        <p:nvSpPr>
          <p:cNvPr id="7" name="6 CuadroTexto"/>
          <p:cNvSpPr txBox="1"/>
          <p:nvPr/>
        </p:nvSpPr>
        <p:spPr>
          <a:xfrm>
            <a:off x="0" y="5934670"/>
            <a:ext cx="9144000" cy="923330"/>
          </a:xfrm>
          <a:prstGeom prst="rect">
            <a:avLst/>
          </a:prstGeom>
          <a:solidFill>
            <a:schemeClr val="bg1">
              <a:lumMod val="65000"/>
            </a:schemeClr>
          </a:solidFill>
        </p:spPr>
        <p:txBody>
          <a:bodyPr wrap="square" rtlCol="0">
            <a:spAutoFit/>
          </a:bodyPr>
          <a:lstStyle/>
          <a:p>
            <a:pPr algn="ctr">
              <a:spcAft>
                <a:spcPts val="0"/>
              </a:spcAft>
            </a:pPr>
            <a:r>
              <a:rPr lang="es-ES" sz="1200" dirty="0">
                <a:solidFill>
                  <a:schemeClr val="bg1"/>
                </a:solidFill>
              </a:rPr>
              <a:t>FORMACIÓ IL·LUSTRE COL.LEGI D’ADVOCATS/ADES DE </a:t>
            </a:r>
            <a:r>
              <a:rPr lang="es-ES" sz="1200" dirty="0" smtClean="0">
                <a:solidFill>
                  <a:schemeClr val="bg1"/>
                </a:solidFill>
              </a:rPr>
              <a:t>BARCELONA</a:t>
            </a:r>
          </a:p>
          <a:p>
            <a:pPr algn="ctr">
              <a:spcAft>
                <a:spcPts val="0"/>
              </a:spcAft>
            </a:pPr>
            <a:r>
              <a:rPr lang="ca-ES" sz="1200" dirty="0">
                <a:solidFill>
                  <a:schemeClr val="bg1"/>
                </a:solidFill>
                <a:latin typeface="Perpetua"/>
                <a:ea typeface="Times New Roman"/>
                <a:cs typeface="Times New Roman"/>
              </a:rPr>
              <a:t>23 de novembre de 2012</a:t>
            </a:r>
          </a:p>
          <a:p>
            <a:pPr algn="ctr">
              <a:spcAft>
                <a:spcPts val="0"/>
              </a:spcAft>
            </a:pPr>
            <a:r>
              <a:rPr lang="ca-ES" sz="1200" dirty="0">
                <a:solidFill>
                  <a:schemeClr val="bg1"/>
                </a:solidFill>
                <a:latin typeface="Perpetua"/>
                <a:ea typeface="Times New Roman"/>
                <a:cs typeface="Times New Roman"/>
              </a:rPr>
              <a:t>Gemma Altell i Marta Álvarez</a:t>
            </a:r>
          </a:p>
          <a:p>
            <a:pPr algn="ctr">
              <a:spcAft>
                <a:spcPts val="0"/>
              </a:spcAft>
            </a:pPr>
            <a:endParaRPr lang="es-ES" dirty="0">
              <a:solidFill>
                <a:srgbClr val="000000"/>
              </a:solidFill>
              <a:latin typeface="Perpetua"/>
              <a:ea typeface="Times New Roman"/>
              <a:cs typeface="Times New Roman"/>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124744"/>
            <a:ext cx="9149720" cy="1368152"/>
          </a:xfrm>
          <a:solidFill>
            <a:srgbClr val="BB1F0F"/>
          </a:solidFill>
        </p:spPr>
        <p:txBody>
          <a:bodyPr>
            <a:normAutofit/>
          </a:bodyPr>
          <a:lstStyle/>
          <a:p>
            <a:pPr lvl="0"/>
            <a:r>
              <a:rPr lang="ca-ES" sz="3000" b="1" dirty="0" smtClean="0">
                <a:solidFill>
                  <a:schemeClr val="bg1"/>
                </a:solidFill>
              </a:rPr>
              <a:t>1</a:t>
            </a:r>
            <a:r>
              <a:rPr lang="ca-ES" sz="3000" b="1" dirty="0" smtClean="0">
                <a:solidFill>
                  <a:schemeClr val="bg1"/>
                </a:solidFill>
              </a:rPr>
              <a:t>. Expectatives </a:t>
            </a:r>
            <a:r>
              <a:rPr lang="ca-ES" sz="3000" b="1" dirty="0">
                <a:solidFill>
                  <a:schemeClr val="bg1"/>
                </a:solidFill>
              </a:rPr>
              <a:t>i necessitats de les dones víctima en casos de VIDO en el contacte amb el sistema judicial</a:t>
            </a:r>
            <a:r>
              <a:rPr lang="ca-ES" sz="3000" b="1" dirty="0" smtClean="0">
                <a:solidFill>
                  <a:schemeClr val="bg1"/>
                </a:solidFill>
              </a:rPr>
              <a:t>.</a:t>
            </a:r>
            <a:endParaRPr lang="ca-ES" sz="3000" dirty="0">
              <a:solidFill>
                <a:schemeClr val="bg1"/>
              </a:solidFill>
            </a:endParaRP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0352" y="141415"/>
            <a:ext cx="945468" cy="592136"/>
          </a:xfrm>
          <a:prstGeom prst="rect">
            <a:avLst/>
          </a:prstGeom>
        </p:spPr>
      </p:pic>
      <p:pic>
        <p:nvPicPr>
          <p:cNvPr id="5"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632" y="264179"/>
            <a:ext cx="1802360" cy="346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5720" y="836712"/>
            <a:ext cx="9144000" cy="215444"/>
          </a:xfrm>
          <a:prstGeom prst="rect">
            <a:avLst/>
          </a:prstGeom>
          <a:solidFill>
            <a:srgbClr val="FAC7C2"/>
          </a:solidFill>
        </p:spPr>
        <p:txBody>
          <a:bodyPr wrap="square" rtlCol="0">
            <a:spAutoFit/>
          </a:bodyPr>
          <a:lstStyle/>
          <a:p>
            <a:endParaRPr lang="es-ES" sz="800" dirty="0"/>
          </a:p>
        </p:txBody>
      </p:sp>
      <p:sp>
        <p:nvSpPr>
          <p:cNvPr id="7" name="6 CuadroTexto"/>
          <p:cNvSpPr txBox="1"/>
          <p:nvPr/>
        </p:nvSpPr>
        <p:spPr>
          <a:xfrm>
            <a:off x="0" y="5934670"/>
            <a:ext cx="9144000" cy="923330"/>
          </a:xfrm>
          <a:prstGeom prst="rect">
            <a:avLst/>
          </a:prstGeom>
          <a:solidFill>
            <a:schemeClr val="bg1">
              <a:lumMod val="65000"/>
            </a:schemeClr>
          </a:solidFill>
        </p:spPr>
        <p:txBody>
          <a:bodyPr wrap="square" rtlCol="0">
            <a:spAutoFit/>
          </a:bodyPr>
          <a:lstStyle/>
          <a:p>
            <a:pPr algn="ctr">
              <a:spcAft>
                <a:spcPts val="0"/>
              </a:spcAft>
            </a:pPr>
            <a:r>
              <a:rPr lang="es-ES" sz="1200" dirty="0">
                <a:solidFill>
                  <a:schemeClr val="bg1"/>
                </a:solidFill>
              </a:rPr>
              <a:t>FORMACIÓ IL·LUSTRE COL.LEGI D’ADVOCATS/ADES DE </a:t>
            </a:r>
            <a:r>
              <a:rPr lang="es-ES" sz="1200" dirty="0" smtClean="0">
                <a:solidFill>
                  <a:schemeClr val="bg1"/>
                </a:solidFill>
              </a:rPr>
              <a:t>BARCELONA</a:t>
            </a:r>
          </a:p>
          <a:p>
            <a:pPr algn="ctr">
              <a:spcAft>
                <a:spcPts val="0"/>
              </a:spcAft>
            </a:pPr>
            <a:r>
              <a:rPr lang="ca-ES" sz="1200" dirty="0">
                <a:solidFill>
                  <a:schemeClr val="bg1"/>
                </a:solidFill>
                <a:latin typeface="Perpetua"/>
                <a:ea typeface="Times New Roman"/>
                <a:cs typeface="Times New Roman"/>
              </a:rPr>
              <a:t>23 de novembre de 2012</a:t>
            </a:r>
          </a:p>
          <a:p>
            <a:pPr algn="ctr">
              <a:spcAft>
                <a:spcPts val="0"/>
              </a:spcAft>
            </a:pPr>
            <a:r>
              <a:rPr lang="ca-ES" sz="1200" dirty="0">
                <a:solidFill>
                  <a:schemeClr val="bg1"/>
                </a:solidFill>
                <a:latin typeface="Perpetua"/>
                <a:ea typeface="Times New Roman"/>
                <a:cs typeface="Times New Roman"/>
              </a:rPr>
              <a:t>Gemma Altell i Marta Álvarez</a:t>
            </a:r>
          </a:p>
          <a:p>
            <a:pPr algn="ctr">
              <a:spcAft>
                <a:spcPts val="0"/>
              </a:spcAft>
            </a:pPr>
            <a:endParaRPr lang="es-ES" dirty="0">
              <a:solidFill>
                <a:srgbClr val="000000"/>
              </a:solidFill>
              <a:latin typeface="Perpetua"/>
              <a:ea typeface="Times New Roman"/>
              <a:cs typeface="Times New Roman"/>
            </a:endParaRPr>
          </a:p>
        </p:txBody>
      </p:sp>
      <p:pic>
        <p:nvPicPr>
          <p:cNvPr id="18434" name="Picture 2" descr="http://www.seguridadpublica.es/wp-content/uploads/2012/09/juicio-brasil.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3768" y="2676000"/>
            <a:ext cx="3629221" cy="300015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752" y="1196752"/>
            <a:ext cx="9036495" cy="576064"/>
          </a:xfrm>
          <a:solidFill>
            <a:schemeClr val="accent2">
              <a:lumMod val="60000"/>
              <a:lumOff val="40000"/>
            </a:schemeClr>
          </a:solidFill>
        </p:spPr>
        <p:txBody>
          <a:bodyPr>
            <a:normAutofit/>
          </a:bodyPr>
          <a:lstStyle/>
          <a:p>
            <a:r>
              <a:rPr lang="ca-ES" sz="2500" b="1" dirty="0" smtClean="0">
                <a:solidFill>
                  <a:schemeClr val="bg1"/>
                </a:solidFill>
              </a:rPr>
              <a:t>1.1</a:t>
            </a:r>
            <a:r>
              <a:rPr lang="ca-ES" sz="2500" b="1" dirty="0">
                <a:solidFill>
                  <a:schemeClr val="bg1"/>
                </a:solidFill>
              </a:rPr>
              <a:t>. Anàlisi de l’entrada dels casos de violència masclista al despatx </a:t>
            </a:r>
            <a:endParaRPr lang="ca-ES" sz="2500" dirty="0">
              <a:solidFill>
                <a:schemeClr val="bg1"/>
              </a:solidFill>
            </a:endParaRPr>
          </a:p>
        </p:txBody>
      </p:sp>
      <p:sp>
        <p:nvSpPr>
          <p:cNvPr id="3" name="2 Marcador de contenido"/>
          <p:cNvSpPr>
            <a:spLocks noGrp="1"/>
          </p:cNvSpPr>
          <p:nvPr>
            <p:ph idx="1"/>
          </p:nvPr>
        </p:nvSpPr>
        <p:spPr>
          <a:xfrm>
            <a:off x="422161" y="1916832"/>
            <a:ext cx="8229600" cy="3960439"/>
          </a:xfrm>
        </p:spPr>
        <p:txBody>
          <a:bodyPr>
            <a:normAutofit fontScale="62500" lnSpcReduction="20000"/>
          </a:bodyPr>
          <a:lstStyle/>
          <a:p>
            <a:pPr>
              <a:buNone/>
            </a:pPr>
            <a:r>
              <a:rPr lang="ca-ES" b="1" dirty="0" smtClean="0"/>
              <a:t>	</a:t>
            </a:r>
            <a:r>
              <a:rPr lang="ca-ES" b="1" dirty="0" smtClean="0"/>
              <a:t>Vies </a:t>
            </a:r>
            <a:r>
              <a:rPr lang="ca-ES" b="1" dirty="0" smtClean="0"/>
              <a:t>d’entrada</a:t>
            </a:r>
            <a:r>
              <a:rPr lang="ca-ES" b="1" dirty="0" smtClean="0"/>
              <a:t>:</a:t>
            </a:r>
          </a:p>
          <a:p>
            <a:pPr>
              <a:buNone/>
            </a:pPr>
            <a:endParaRPr lang="ca-ES" dirty="0" smtClean="0"/>
          </a:p>
          <a:p>
            <a:r>
              <a:rPr lang="ca-ES" dirty="0" smtClean="0"/>
              <a:t>Accés </a:t>
            </a:r>
            <a:r>
              <a:rPr lang="ca-ES" dirty="0"/>
              <a:t>directe </a:t>
            </a:r>
            <a:r>
              <a:rPr lang="ca-ES" dirty="0" smtClean="0"/>
              <a:t>–clienta</a:t>
            </a:r>
          </a:p>
          <a:p>
            <a:r>
              <a:rPr lang="ca-ES" dirty="0" smtClean="0"/>
              <a:t>Torn </a:t>
            </a:r>
            <a:r>
              <a:rPr lang="ca-ES" dirty="0"/>
              <a:t>ofici per </a:t>
            </a:r>
            <a:r>
              <a:rPr lang="ca-ES" dirty="0" smtClean="0"/>
              <a:t>jutjat</a:t>
            </a:r>
          </a:p>
          <a:p>
            <a:pPr marL="0" indent="0">
              <a:buNone/>
            </a:pPr>
            <a:endParaRPr lang="ca-ES" dirty="0"/>
          </a:p>
          <a:p>
            <a:pPr marL="355600" indent="0">
              <a:buNone/>
            </a:pPr>
            <a:r>
              <a:rPr lang="ca-ES" b="1" dirty="0" smtClean="0"/>
              <a:t>Formes </a:t>
            </a:r>
            <a:r>
              <a:rPr lang="ca-ES" b="1" dirty="0" smtClean="0"/>
              <a:t>d’entrada</a:t>
            </a:r>
            <a:r>
              <a:rPr lang="ca-ES" b="1" dirty="0" smtClean="0"/>
              <a:t>:</a:t>
            </a:r>
          </a:p>
          <a:p>
            <a:pPr marL="0" indent="0">
              <a:buNone/>
            </a:pPr>
            <a:endParaRPr lang="ca-ES" b="1" dirty="0" smtClean="0"/>
          </a:p>
          <a:p>
            <a:r>
              <a:rPr lang="ca-ES" dirty="0" smtClean="0"/>
              <a:t>Decisió de la dona </a:t>
            </a:r>
          </a:p>
          <a:p>
            <a:pPr marL="0" indent="0">
              <a:buNone/>
            </a:pPr>
            <a:endParaRPr lang="ca-ES" dirty="0" smtClean="0"/>
          </a:p>
          <a:p>
            <a:r>
              <a:rPr lang="ca-ES" dirty="0" smtClean="0"/>
              <a:t>Decisió d’un tercer</a:t>
            </a:r>
          </a:p>
          <a:p>
            <a:pPr>
              <a:buNone/>
            </a:pPr>
            <a:r>
              <a:rPr lang="ca-ES" b="1" dirty="0" smtClean="0"/>
              <a:t> </a:t>
            </a:r>
            <a:endParaRPr lang="ca-ES" b="1" dirty="0" smtClean="0"/>
          </a:p>
          <a:p>
            <a:pPr algn="ctr">
              <a:buNone/>
            </a:pPr>
            <a:r>
              <a:rPr lang="ca-ES" sz="2800" b="1" i="1" dirty="0">
                <a:solidFill>
                  <a:srgbClr val="7030A0"/>
                </a:solidFill>
              </a:rPr>
              <a:t>És important conèixer com ha arribat la dona a interposar </a:t>
            </a:r>
            <a:r>
              <a:rPr lang="ca-ES" sz="2800" b="1" i="1" dirty="0" smtClean="0">
                <a:solidFill>
                  <a:srgbClr val="7030A0"/>
                </a:solidFill>
              </a:rPr>
              <a:t>denúncia.</a:t>
            </a:r>
            <a:endParaRPr lang="es-ES" sz="2800" i="1" dirty="0">
              <a:solidFill>
                <a:srgbClr val="7030A0"/>
              </a:solidFill>
            </a:endParaRP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0352" y="141415"/>
            <a:ext cx="945468" cy="592136"/>
          </a:xfrm>
          <a:prstGeom prst="rect">
            <a:avLst/>
          </a:prstGeom>
        </p:spPr>
      </p:pic>
      <p:pic>
        <p:nvPicPr>
          <p:cNvPr id="5"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632" y="264179"/>
            <a:ext cx="1802360" cy="346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5720" y="836712"/>
            <a:ext cx="9144000" cy="215444"/>
          </a:xfrm>
          <a:prstGeom prst="rect">
            <a:avLst/>
          </a:prstGeom>
          <a:solidFill>
            <a:srgbClr val="FAC7C2"/>
          </a:solidFill>
        </p:spPr>
        <p:txBody>
          <a:bodyPr wrap="square" rtlCol="0">
            <a:spAutoFit/>
          </a:bodyPr>
          <a:lstStyle/>
          <a:p>
            <a:endParaRPr lang="es-ES" sz="800" dirty="0"/>
          </a:p>
        </p:txBody>
      </p:sp>
      <p:sp>
        <p:nvSpPr>
          <p:cNvPr id="7" name="6 CuadroTexto"/>
          <p:cNvSpPr txBox="1"/>
          <p:nvPr/>
        </p:nvSpPr>
        <p:spPr>
          <a:xfrm>
            <a:off x="0" y="5934670"/>
            <a:ext cx="9144000" cy="923330"/>
          </a:xfrm>
          <a:prstGeom prst="rect">
            <a:avLst/>
          </a:prstGeom>
          <a:solidFill>
            <a:schemeClr val="bg1">
              <a:lumMod val="65000"/>
            </a:schemeClr>
          </a:solidFill>
        </p:spPr>
        <p:txBody>
          <a:bodyPr wrap="square" rtlCol="0">
            <a:spAutoFit/>
          </a:bodyPr>
          <a:lstStyle/>
          <a:p>
            <a:pPr algn="ctr">
              <a:spcAft>
                <a:spcPts val="0"/>
              </a:spcAft>
            </a:pPr>
            <a:r>
              <a:rPr lang="es-ES" sz="1200" dirty="0">
                <a:solidFill>
                  <a:schemeClr val="bg1"/>
                </a:solidFill>
              </a:rPr>
              <a:t>FORMACIÓ IL·LUSTRE COL.LEGI D’ADVOCATS/ADES DE </a:t>
            </a:r>
            <a:r>
              <a:rPr lang="es-ES" sz="1200" dirty="0" smtClean="0">
                <a:solidFill>
                  <a:schemeClr val="bg1"/>
                </a:solidFill>
              </a:rPr>
              <a:t>BARCELONA</a:t>
            </a:r>
          </a:p>
          <a:p>
            <a:pPr algn="ctr">
              <a:spcAft>
                <a:spcPts val="0"/>
              </a:spcAft>
            </a:pPr>
            <a:r>
              <a:rPr lang="ca-ES" sz="1200" dirty="0">
                <a:solidFill>
                  <a:schemeClr val="bg1"/>
                </a:solidFill>
                <a:latin typeface="Perpetua"/>
                <a:ea typeface="Times New Roman"/>
                <a:cs typeface="Times New Roman"/>
              </a:rPr>
              <a:t>23 de novembre de 2012</a:t>
            </a:r>
          </a:p>
          <a:p>
            <a:pPr algn="ctr">
              <a:spcAft>
                <a:spcPts val="0"/>
              </a:spcAft>
            </a:pPr>
            <a:r>
              <a:rPr lang="ca-ES" sz="1200" dirty="0">
                <a:solidFill>
                  <a:schemeClr val="bg1"/>
                </a:solidFill>
                <a:latin typeface="Perpetua"/>
                <a:ea typeface="Times New Roman"/>
                <a:cs typeface="Times New Roman"/>
              </a:rPr>
              <a:t>Gemma Altell i Marta Álvarez</a:t>
            </a:r>
          </a:p>
          <a:p>
            <a:pPr algn="ctr">
              <a:spcAft>
                <a:spcPts val="0"/>
              </a:spcAft>
            </a:pPr>
            <a:endParaRPr lang="es-ES" dirty="0">
              <a:solidFill>
                <a:srgbClr val="000000"/>
              </a:solidFill>
              <a:latin typeface="Perpetua"/>
              <a:ea typeface="Times New Roman"/>
              <a:cs typeface="Times New Roman"/>
            </a:endParaRPr>
          </a:p>
        </p:txBody>
      </p:sp>
      <p:sp>
        <p:nvSpPr>
          <p:cNvPr id="8" name="1 Título"/>
          <p:cNvSpPr txBox="1">
            <a:spLocks/>
          </p:cNvSpPr>
          <p:nvPr/>
        </p:nvSpPr>
        <p:spPr>
          <a:xfrm>
            <a:off x="2339752" y="157487"/>
            <a:ext cx="5256584" cy="576064"/>
          </a:xfrm>
          <a:prstGeom prst="rect">
            <a:avLst/>
          </a:prstGeom>
          <a:solidFill>
            <a:srgbClr val="BB1F0F"/>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buAutoNum type="arabicPeriod"/>
            </a:pPr>
            <a:r>
              <a:rPr lang="ca-ES" sz="1500" b="1" dirty="0" smtClean="0">
                <a:solidFill>
                  <a:schemeClr val="bg1"/>
                </a:solidFill>
              </a:rPr>
              <a:t>Expectatives i necessitats de les dones víctima en casos</a:t>
            </a:r>
          </a:p>
          <a:p>
            <a:r>
              <a:rPr lang="ca-ES" sz="1500" b="1" dirty="0" smtClean="0">
                <a:solidFill>
                  <a:schemeClr val="bg1"/>
                </a:solidFill>
              </a:rPr>
              <a:t> de VIDO en el contacte amb el sistema judicial.</a:t>
            </a:r>
            <a:endParaRPr lang="ca-ES" sz="1500" dirty="0">
              <a:solidFill>
                <a:schemeClr val="bg1"/>
              </a:solidFill>
            </a:endParaRPr>
          </a:p>
        </p:txBody>
      </p:sp>
      <p:pic>
        <p:nvPicPr>
          <p:cNvPr id="17410" name="Picture 2" descr="http://sergiohgarcia.files.wordpress.com/2011/01/justicia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7720" y="1988840"/>
            <a:ext cx="3528392" cy="282271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CuadroTexto"/>
          <p:cNvSpPr txBox="1"/>
          <p:nvPr/>
        </p:nvSpPr>
        <p:spPr>
          <a:xfrm>
            <a:off x="3635896" y="1988840"/>
            <a:ext cx="5328592" cy="2891004"/>
          </a:xfrm>
          <a:prstGeom prst="roundRect">
            <a:avLst/>
          </a:prstGeom>
          <a:noFill/>
          <a:ln>
            <a:solidFill>
              <a:srgbClr val="B44716"/>
            </a:solidFill>
          </a:ln>
        </p:spPr>
        <p:txBody>
          <a:bodyPr wrap="square" rtlCol="0">
            <a:spAutoFit/>
          </a:bodyPr>
          <a:lstStyle/>
          <a:p>
            <a:pPr algn="r">
              <a:lnSpc>
                <a:spcPct val="130000"/>
              </a:lnSpc>
              <a:buNone/>
            </a:pPr>
            <a:endParaRPr lang="ca-ES" b="1" dirty="0" smtClean="0"/>
          </a:p>
          <a:p>
            <a:pPr algn="r">
              <a:lnSpc>
                <a:spcPct val="130000"/>
              </a:lnSpc>
              <a:buNone/>
            </a:pPr>
            <a:r>
              <a:rPr lang="ca-ES" b="1" dirty="0" smtClean="0"/>
              <a:t>	una </a:t>
            </a:r>
            <a:r>
              <a:rPr lang="ca-ES" b="1" dirty="0"/>
              <a:t>eina per ajudar-la a </a:t>
            </a:r>
            <a:r>
              <a:rPr lang="ca-ES" b="1" dirty="0" smtClean="0"/>
              <a:t>entendre’l </a:t>
            </a:r>
            <a:r>
              <a:rPr lang="ca-ES" b="1" dirty="0"/>
              <a:t>és </a:t>
            </a:r>
            <a:r>
              <a:rPr lang="ca-ES" b="1" dirty="0" smtClean="0"/>
              <a:t>definir </a:t>
            </a:r>
            <a:r>
              <a:rPr lang="ca-ES" b="1" dirty="0"/>
              <a:t>les figures principals </a:t>
            </a:r>
            <a:r>
              <a:rPr lang="ca-ES" b="1" dirty="0" smtClean="0"/>
              <a:t>que  es </a:t>
            </a:r>
            <a:r>
              <a:rPr lang="ca-ES" b="1" dirty="0"/>
              <a:t>trobarà en un judici, jutge, fiscal, procurador... i depenent de la </a:t>
            </a:r>
            <a:r>
              <a:rPr lang="ca-ES" b="1" dirty="0" smtClean="0"/>
              <a:t>dona </a:t>
            </a:r>
            <a:r>
              <a:rPr lang="ca-ES" b="1" dirty="0"/>
              <a:t>que tenim al davant dibuixar un esquema en un paper per tal de facilitar el coneixement seria adient.</a:t>
            </a:r>
            <a:endParaRPr lang="es-ES" dirty="0"/>
          </a:p>
        </p:txBody>
      </p:sp>
      <p:sp>
        <p:nvSpPr>
          <p:cNvPr id="3" name="2 Marcador de contenido"/>
          <p:cNvSpPr>
            <a:spLocks noGrp="1"/>
          </p:cNvSpPr>
          <p:nvPr>
            <p:ph idx="1"/>
          </p:nvPr>
        </p:nvSpPr>
        <p:spPr>
          <a:xfrm>
            <a:off x="337020" y="5013176"/>
            <a:ext cx="8469956" cy="792088"/>
          </a:xfrm>
        </p:spPr>
        <p:txBody>
          <a:bodyPr>
            <a:normAutofit fontScale="25000" lnSpcReduction="20000"/>
          </a:bodyPr>
          <a:lstStyle/>
          <a:p>
            <a:pPr algn="r">
              <a:buNone/>
            </a:pPr>
            <a:endParaRPr lang="ca-ES" b="1" dirty="0" smtClean="0"/>
          </a:p>
          <a:p>
            <a:pPr algn="ctr">
              <a:buNone/>
            </a:pPr>
            <a:r>
              <a:rPr lang="ca-ES" sz="7200" b="1" i="1" dirty="0" smtClean="0">
                <a:solidFill>
                  <a:srgbClr val="7030A0"/>
                </a:solidFill>
              </a:rPr>
              <a:t>un </a:t>
            </a:r>
            <a:r>
              <a:rPr lang="ca-ES" sz="7200" b="1" i="1" dirty="0">
                <a:solidFill>
                  <a:srgbClr val="7030A0"/>
                </a:solidFill>
              </a:rPr>
              <a:t>altre aspecte a tenir en compte en les nostres entrevistes és identificar quin és el seu coneixement del món judicial i què n’espera d’ell</a:t>
            </a:r>
            <a:r>
              <a:rPr lang="ca-ES" sz="7200" b="1" i="1" dirty="0" smtClean="0">
                <a:solidFill>
                  <a:srgbClr val="7030A0"/>
                </a:solidFill>
              </a:rPr>
              <a:t>.</a:t>
            </a:r>
            <a:endParaRPr lang="ca-ES" dirty="0"/>
          </a:p>
        </p:txBody>
      </p:sp>
      <p:pic>
        <p:nvPicPr>
          <p:cNvPr id="1026" name="Picture 2" descr="C:\Users\gemma-paco\AppData\Local\Microsoft\Windows\Temporary Internet Files\Content.IE5\B23JZ058\MC900424680[1].wmf"/>
          <p:cNvPicPr>
            <a:picLocks noChangeAspect="1" noChangeArrowheads="1"/>
          </p:cNvPicPr>
          <p:nvPr/>
        </p:nvPicPr>
        <p:blipFill>
          <a:blip r:embed="rId3" cstate="print"/>
          <a:srcRect/>
          <a:stretch>
            <a:fillRect/>
          </a:stretch>
        </p:blipFill>
        <p:spPr bwMode="auto">
          <a:xfrm>
            <a:off x="4202619" y="2144793"/>
            <a:ext cx="765425" cy="797004"/>
          </a:xfrm>
          <a:prstGeom prst="rect">
            <a:avLst/>
          </a:prstGeom>
          <a:noFill/>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40352" y="141415"/>
            <a:ext cx="945468" cy="592136"/>
          </a:xfrm>
          <a:prstGeom prst="rect">
            <a:avLst/>
          </a:prstGeom>
        </p:spPr>
      </p:pic>
      <p:pic>
        <p:nvPicPr>
          <p:cNvPr id="6"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9632" y="264179"/>
            <a:ext cx="1802360" cy="346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5720" y="836712"/>
            <a:ext cx="9144000" cy="215444"/>
          </a:xfrm>
          <a:prstGeom prst="rect">
            <a:avLst/>
          </a:prstGeom>
          <a:solidFill>
            <a:srgbClr val="FAC7C2"/>
          </a:solidFill>
        </p:spPr>
        <p:txBody>
          <a:bodyPr wrap="square" rtlCol="0">
            <a:spAutoFit/>
          </a:bodyPr>
          <a:lstStyle/>
          <a:p>
            <a:endParaRPr lang="es-ES" sz="800" dirty="0"/>
          </a:p>
        </p:txBody>
      </p:sp>
      <p:sp>
        <p:nvSpPr>
          <p:cNvPr id="8" name="7 CuadroTexto"/>
          <p:cNvSpPr txBox="1"/>
          <p:nvPr/>
        </p:nvSpPr>
        <p:spPr>
          <a:xfrm>
            <a:off x="0" y="5934670"/>
            <a:ext cx="9144000" cy="923330"/>
          </a:xfrm>
          <a:prstGeom prst="rect">
            <a:avLst/>
          </a:prstGeom>
          <a:solidFill>
            <a:schemeClr val="bg1">
              <a:lumMod val="65000"/>
            </a:schemeClr>
          </a:solidFill>
        </p:spPr>
        <p:txBody>
          <a:bodyPr wrap="square" rtlCol="0">
            <a:spAutoFit/>
          </a:bodyPr>
          <a:lstStyle/>
          <a:p>
            <a:pPr algn="ctr">
              <a:spcAft>
                <a:spcPts val="0"/>
              </a:spcAft>
            </a:pPr>
            <a:r>
              <a:rPr lang="es-ES" sz="1200" dirty="0">
                <a:solidFill>
                  <a:schemeClr val="bg1"/>
                </a:solidFill>
              </a:rPr>
              <a:t>FORMACIÓ IL·LUSTRE COL.LEGI D’ADVOCATS/ADES DE </a:t>
            </a:r>
            <a:r>
              <a:rPr lang="es-ES" sz="1200" dirty="0" smtClean="0">
                <a:solidFill>
                  <a:schemeClr val="bg1"/>
                </a:solidFill>
              </a:rPr>
              <a:t>BARCELONA</a:t>
            </a:r>
          </a:p>
          <a:p>
            <a:pPr algn="ctr">
              <a:spcAft>
                <a:spcPts val="0"/>
              </a:spcAft>
            </a:pPr>
            <a:r>
              <a:rPr lang="ca-ES" sz="1200" dirty="0">
                <a:solidFill>
                  <a:schemeClr val="bg1"/>
                </a:solidFill>
                <a:latin typeface="Perpetua"/>
                <a:ea typeface="Times New Roman"/>
                <a:cs typeface="Times New Roman"/>
              </a:rPr>
              <a:t>23 de novembre de 2012</a:t>
            </a:r>
          </a:p>
          <a:p>
            <a:pPr algn="ctr">
              <a:spcAft>
                <a:spcPts val="0"/>
              </a:spcAft>
            </a:pPr>
            <a:r>
              <a:rPr lang="ca-ES" sz="1200" dirty="0">
                <a:solidFill>
                  <a:schemeClr val="bg1"/>
                </a:solidFill>
                <a:latin typeface="Perpetua"/>
                <a:ea typeface="Times New Roman"/>
                <a:cs typeface="Times New Roman"/>
              </a:rPr>
              <a:t>Gemma Altell i Marta Álvarez</a:t>
            </a:r>
          </a:p>
          <a:p>
            <a:pPr algn="ctr">
              <a:spcAft>
                <a:spcPts val="0"/>
              </a:spcAft>
            </a:pPr>
            <a:endParaRPr lang="es-ES" dirty="0">
              <a:solidFill>
                <a:srgbClr val="000000"/>
              </a:solidFill>
              <a:latin typeface="Perpetua"/>
              <a:ea typeface="Times New Roman"/>
              <a:cs typeface="Times New Roman"/>
            </a:endParaRPr>
          </a:p>
        </p:txBody>
      </p:sp>
      <p:sp>
        <p:nvSpPr>
          <p:cNvPr id="9" name="1 Título"/>
          <p:cNvSpPr txBox="1">
            <a:spLocks/>
          </p:cNvSpPr>
          <p:nvPr/>
        </p:nvSpPr>
        <p:spPr>
          <a:xfrm>
            <a:off x="2339752" y="157487"/>
            <a:ext cx="5256584" cy="576064"/>
          </a:xfrm>
          <a:prstGeom prst="rect">
            <a:avLst/>
          </a:prstGeom>
          <a:solidFill>
            <a:srgbClr val="BB1F0F"/>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buAutoNum type="arabicPeriod"/>
            </a:pPr>
            <a:r>
              <a:rPr lang="ca-ES" sz="1500" b="1" dirty="0" smtClean="0">
                <a:solidFill>
                  <a:schemeClr val="bg1"/>
                </a:solidFill>
              </a:rPr>
              <a:t>Expectatives i necessitats de les dones víctima en casos</a:t>
            </a:r>
          </a:p>
          <a:p>
            <a:r>
              <a:rPr lang="ca-ES" sz="1500" b="1" dirty="0" smtClean="0">
                <a:solidFill>
                  <a:schemeClr val="bg1"/>
                </a:solidFill>
              </a:rPr>
              <a:t> de VIDO en el contacte amb el sistema judicial.</a:t>
            </a:r>
            <a:endParaRPr lang="ca-ES" sz="1500" dirty="0">
              <a:solidFill>
                <a:schemeClr val="bg1"/>
              </a:solidFill>
            </a:endParaRPr>
          </a:p>
        </p:txBody>
      </p:sp>
      <p:sp>
        <p:nvSpPr>
          <p:cNvPr id="10" name="1 Título"/>
          <p:cNvSpPr txBox="1">
            <a:spLocks/>
          </p:cNvSpPr>
          <p:nvPr/>
        </p:nvSpPr>
        <p:spPr>
          <a:xfrm>
            <a:off x="53751" y="1074626"/>
            <a:ext cx="9036495" cy="576064"/>
          </a:xfrm>
          <a:prstGeom prst="rect">
            <a:avLst/>
          </a:prstGeom>
          <a:solidFill>
            <a:schemeClr val="accent2">
              <a:lumMod val="60000"/>
              <a:lumOff val="40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ca-ES" sz="2500" b="1" dirty="0" smtClean="0">
                <a:solidFill>
                  <a:schemeClr val="bg1"/>
                </a:solidFill>
              </a:rPr>
              <a:t>1.2</a:t>
            </a:r>
            <a:r>
              <a:rPr lang="ca-ES" sz="2500" b="1" dirty="0">
                <a:solidFill>
                  <a:schemeClr val="bg1"/>
                </a:solidFill>
              </a:rPr>
              <a:t>. MACRO/CONTEXT del sistema judicial</a:t>
            </a:r>
            <a:endParaRPr lang="ca-ES" sz="2500" dirty="0">
              <a:solidFill>
                <a:schemeClr val="bg1"/>
              </a:solidFill>
            </a:endParaRPr>
          </a:p>
        </p:txBody>
      </p:sp>
      <p:pic>
        <p:nvPicPr>
          <p:cNvPr id="13" name="Picture 2" descr="http://estaticos04.cache.el-mundo.net/elmundo/imagenes/2007/02/22/1172140494_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3287" y="2510743"/>
            <a:ext cx="2406326" cy="2490266"/>
          </a:xfrm>
          <a:prstGeom prst="rect">
            <a:avLst/>
          </a:prstGeom>
          <a:noFill/>
          <a:extLst>
            <a:ext uri="{909E8E84-426E-40DD-AFC4-6F175D3DCCD1}">
              <a14:hiddenFill xmlns:a14="http://schemas.microsoft.com/office/drawing/2010/main">
                <a:solidFill>
                  <a:srgbClr val="FFFFFF"/>
                </a:solidFill>
              </a14:hiddenFill>
            </a:ext>
          </a:extLst>
        </p:spPr>
      </p:pic>
      <p:pic>
        <p:nvPicPr>
          <p:cNvPr id="16386" name="Picture 2" descr="http://2.bp.blogspot.com/--3qDhjqTVdY/T6kUJK_5PCI/AAAAAAAAXzY/AWksq5IspkU/s1600/interrogante.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044062">
            <a:off x="2032950" y="2018680"/>
            <a:ext cx="617829" cy="617829"/>
          </a:xfrm>
          <a:prstGeom prst="rect">
            <a:avLst/>
          </a:prstGeom>
          <a:noFill/>
          <a:extLst>
            <a:ext uri="{909E8E84-426E-40DD-AFC4-6F175D3DCCD1}">
              <a14:hiddenFill xmlns:a14="http://schemas.microsoft.com/office/drawing/2010/main">
                <a:solidFill>
                  <a:srgbClr val="FFFFFF"/>
                </a:solidFill>
              </a14:hiddenFill>
            </a:ext>
          </a:extLst>
        </p:spPr>
      </p:pic>
      <p:pic>
        <p:nvPicPr>
          <p:cNvPr id="16390" name="Picture 6" descr="http://2.bp.blogspot.com/--3qDhjqTVdY/T6kUJK_5PCI/AAAAAAAAXzY/AWksq5IspkU/s1600/interrogante.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454761" y="2031218"/>
            <a:ext cx="500811" cy="500811"/>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http://2.bp.blogspot.com/--3qDhjqTVdY/T6kUJK_5PCI/AAAAAAAAXzY/AWksq5IspkU/s1600/interrogante.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20379587">
            <a:off x="731201" y="2114716"/>
            <a:ext cx="649258" cy="544001"/>
          </a:xfrm>
          <a:prstGeom prst="rect">
            <a:avLst/>
          </a:prstGeom>
          <a:noFill/>
          <a:extLst>
            <a:ext uri="{909E8E84-426E-40DD-AFC4-6F175D3DCCD1}">
              <a14:hiddenFill xmlns:a14="http://schemas.microsoft.com/office/drawing/2010/main">
                <a:solidFill>
                  <a:srgbClr val="FFFFFF"/>
                </a:solidFill>
              </a14:hiddenFill>
            </a:ext>
          </a:extLst>
        </p:spPr>
      </p:pic>
      <p:pic>
        <p:nvPicPr>
          <p:cNvPr id="16392" name="Picture 8" descr="http://2.bp.blogspot.com/--3qDhjqTVdY/T6kUJK_5PCI/AAAAAAAAXzY/AWksq5IspkU/s1600/interrogante.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rot="18676737">
            <a:off x="148710" y="2381464"/>
            <a:ext cx="695420" cy="695420"/>
          </a:xfrm>
          <a:prstGeom prst="rect">
            <a:avLst/>
          </a:prstGeom>
          <a:noFill/>
          <a:extLst>
            <a:ext uri="{909E8E84-426E-40DD-AFC4-6F175D3DCCD1}">
              <a14:hiddenFill xmlns:a14="http://schemas.microsoft.com/office/drawing/2010/main">
                <a:solidFill>
                  <a:srgbClr val="FFFFFF"/>
                </a:solidFill>
              </a14:hiddenFill>
            </a:ext>
          </a:extLst>
        </p:spPr>
      </p:pic>
      <p:pic>
        <p:nvPicPr>
          <p:cNvPr id="16394" name="Picture 10" descr="http://2.bp.blogspot.com/--3qDhjqTVdY/T6kUJK_5PCI/AAAAAAAAXzY/AWksq5IspkU/s1600/interrogante.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rot="2740211">
            <a:off x="2562496" y="2307290"/>
            <a:ext cx="715596" cy="7138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CuadroTexto"/>
          <p:cNvSpPr txBox="1"/>
          <p:nvPr/>
        </p:nvSpPr>
        <p:spPr>
          <a:xfrm>
            <a:off x="365383" y="3583241"/>
            <a:ext cx="8448832" cy="1695783"/>
          </a:xfrm>
          <a:prstGeom prst="roundRect">
            <a:avLst/>
          </a:prstGeom>
          <a:noFill/>
          <a:ln>
            <a:solidFill>
              <a:srgbClr val="B44716"/>
            </a:solidFill>
          </a:ln>
        </p:spPr>
        <p:txBody>
          <a:bodyPr wrap="square" rtlCol="0">
            <a:spAutoFit/>
          </a:bodyPr>
          <a:lstStyle/>
          <a:p>
            <a:pPr algn="r">
              <a:lnSpc>
                <a:spcPct val="130000"/>
              </a:lnSpc>
            </a:pPr>
            <a:r>
              <a:rPr lang="ca-ES" b="1" dirty="0" smtClean="0"/>
              <a:t>		</a:t>
            </a:r>
            <a:r>
              <a:rPr lang="ca-ES" b="1" dirty="0"/>
              <a:t>és important ser clara i concisa amb els horaris d’atenció, </a:t>
            </a:r>
            <a:r>
              <a:rPr lang="ca-ES" b="1" dirty="0" smtClean="0"/>
              <a:t>		aproximació </a:t>
            </a:r>
            <a:r>
              <a:rPr lang="ca-ES" b="1" dirty="0"/>
              <a:t>de la temporalitat dels processos, la confiança en que tot el </a:t>
            </a:r>
            <a:r>
              <a:rPr lang="ca-ES" b="1" dirty="0" smtClean="0"/>
              <a:t>	que </a:t>
            </a:r>
            <a:r>
              <a:rPr lang="ca-ES" b="1" dirty="0"/>
              <a:t>es faci se li comunicarà a ella,  no és una relació d’amistat sinó professional, tot i que això no implica  no </a:t>
            </a:r>
            <a:r>
              <a:rPr lang="ca-ES" b="1" dirty="0" err="1"/>
              <a:t>empatitzar</a:t>
            </a:r>
            <a:r>
              <a:rPr lang="ca-ES" b="1" dirty="0"/>
              <a:t> amb ella</a:t>
            </a:r>
            <a:r>
              <a:rPr lang="ca-ES" b="1" dirty="0" smtClean="0"/>
              <a:t>.</a:t>
            </a:r>
            <a:endParaRPr lang="es-ES" dirty="0"/>
          </a:p>
        </p:txBody>
      </p:sp>
      <p:sp>
        <p:nvSpPr>
          <p:cNvPr id="3" name="2 Marcador de contenido"/>
          <p:cNvSpPr>
            <a:spLocks noGrp="1"/>
          </p:cNvSpPr>
          <p:nvPr>
            <p:ph idx="1"/>
          </p:nvPr>
        </p:nvSpPr>
        <p:spPr>
          <a:xfrm>
            <a:off x="462920" y="1700808"/>
            <a:ext cx="8229600" cy="1872208"/>
          </a:xfrm>
        </p:spPr>
        <p:txBody>
          <a:bodyPr>
            <a:normAutofit fontScale="62500" lnSpcReduction="20000"/>
          </a:bodyPr>
          <a:lstStyle/>
          <a:p>
            <a:pPr>
              <a:buNone/>
            </a:pPr>
            <a:r>
              <a:rPr lang="ca-ES" dirty="0" smtClean="0"/>
              <a:t>a- </a:t>
            </a:r>
            <a:r>
              <a:rPr lang="ca-ES" dirty="0" smtClean="0"/>
              <a:t>generals:</a:t>
            </a:r>
          </a:p>
          <a:p>
            <a:r>
              <a:rPr lang="ca-ES" dirty="0" smtClean="0"/>
              <a:t>Protecció</a:t>
            </a:r>
          </a:p>
          <a:p>
            <a:r>
              <a:rPr lang="ca-ES" dirty="0" smtClean="0"/>
              <a:t>Reparació (validació)</a:t>
            </a:r>
            <a:endParaRPr lang="ca-ES" dirty="0"/>
          </a:p>
          <a:p>
            <a:pPr>
              <a:buNone/>
            </a:pPr>
            <a:endParaRPr lang="ca-ES" dirty="0" smtClean="0"/>
          </a:p>
          <a:p>
            <a:pPr>
              <a:buNone/>
            </a:pPr>
            <a:r>
              <a:rPr lang="ca-ES" dirty="0" smtClean="0"/>
              <a:t>b- sobre </a:t>
            </a:r>
            <a:r>
              <a:rPr lang="ca-ES" dirty="0" smtClean="0"/>
              <a:t>el/la jurista:</a:t>
            </a:r>
          </a:p>
          <a:p>
            <a:r>
              <a:rPr lang="ca-ES" dirty="0" err="1" smtClean="0"/>
              <a:t>Empatitzar</a:t>
            </a:r>
            <a:r>
              <a:rPr lang="ca-ES" dirty="0" smtClean="0"/>
              <a:t> més enllà de la causa concreta</a:t>
            </a:r>
          </a:p>
          <a:p>
            <a:pPr lvl="1" algn="r"/>
            <a:endParaRPr lang="ca-ES" dirty="0"/>
          </a:p>
        </p:txBody>
      </p:sp>
      <p:pic>
        <p:nvPicPr>
          <p:cNvPr id="4" name="Picture 2" descr="C:\Users\gemma-paco\AppData\Local\Microsoft\Windows\Temporary Internet Files\Content.IE5\B23JZ058\MC900424680[1].wmf"/>
          <p:cNvPicPr>
            <a:picLocks noChangeAspect="1" noChangeArrowheads="1"/>
          </p:cNvPicPr>
          <p:nvPr/>
        </p:nvPicPr>
        <p:blipFill>
          <a:blip r:embed="rId3" cstate="print"/>
          <a:srcRect/>
          <a:stretch>
            <a:fillRect/>
          </a:stretch>
        </p:blipFill>
        <p:spPr bwMode="auto">
          <a:xfrm>
            <a:off x="675656" y="4005063"/>
            <a:ext cx="864096" cy="974725"/>
          </a:xfrm>
          <a:prstGeom prst="rect">
            <a:avLst/>
          </a:prstGeom>
          <a:noFill/>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40352" y="141415"/>
            <a:ext cx="945468" cy="592136"/>
          </a:xfrm>
          <a:prstGeom prst="rect">
            <a:avLst/>
          </a:prstGeom>
        </p:spPr>
      </p:pic>
      <p:pic>
        <p:nvPicPr>
          <p:cNvPr id="6"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9632" y="264179"/>
            <a:ext cx="1802360" cy="346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5720" y="836712"/>
            <a:ext cx="9144000" cy="215444"/>
          </a:xfrm>
          <a:prstGeom prst="rect">
            <a:avLst/>
          </a:prstGeom>
          <a:solidFill>
            <a:srgbClr val="FAC7C2"/>
          </a:solidFill>
        </p:spPr>
        <p:txBody>
          <a:bodyPr wrap="square" rtlCol="0">
            <a:spAutoFit/>
          </a:bodyPr>
          <a:lstStyle/>
          <a:p>
            <a:endParaRPr lang="es-ES" sz="800" dirty="0"/>
          </a:p>
        </p:txBody>
      </p:sp>
      <p:sp>
        <p:nvSpPr>
          <p:cNvPr id="8" name="7 CuadroTexto"/>
          <p:cNvSpPr txBox="1"/>
          <p:nvPr/>
        </p:nvSpPr>
        <p:spPr>
          <a:xfrm>
            <a:off x="0" y="5934670"/>
            <a:ext cx="9144000" cy="923330"/>
          </a:xfrm>
          <a:prstGeom prst="rect">
            <a:avLst/>
          </a:prstGeom>
          <a:solidFill>
            <a:schemeClr val="bg1">
              <a:lumMod val="65000"/>
            </a:schemeClr>
          </a:solidFill>
        </p:spPr>
        <p:txBody>
          <a:bodyPr wrap="square" rtlCol="0">
            <a:spAutoFit/>
          </a:bodyPr>
          <a:lstStyle/>
          <a:p>
            <a:pPr algn="ctr">
              <a:spcAft>
                <a:spcPts val="0"/>
              </a:spcAft>
            </a:pPr>
            <a:r>
              <a:rPr lang="es-ES" sz="1200" dirty="0">
                <a:solidFill>
                  <a:schemeClr val="bg1"/>
                </a:solidFill>
              </a:rPr>
              <a:t>FORMACIÓ IL·LUSTRE COL.LEGI D’ADVOCATS/ADES DE </a:t>
            </a:r>
            <a:r>
              <a:rPr lang="es-ES" sz="1200" dirty="0" smtClean="0">
                <a:solidFill>
                  <a:schemeClr val="bg1"/>
                </a:solidFill>
              </a:rPr>
              <a:t>BARCELONA</a:t>
            </a:r>
          </a:p>
          <a:p>
            <a:pPr algn="ctr">
              <a:spcAft>
                <a:spcPts val="0"/>
              </a:spcAft>
            </a:pPr>
            <a:r>
              <a:rPr lang="ca-ES" sz="1200" dirty="0">
                <a:solidFill>
                  <a:schemeClr val="bg1"/>
                </a:solidFill>
                <a:latin typeface="Perpetua"/>
                <a:ea typeface="Times New Roman"/>
                <a:cs typeface="Times New Roman"/>
              </a:rPr>
              <a:t>23 de novembre de 2012</a:t>
            </a:r>
          </a:p>
          <a:p>
            <a:pPr algn="ctr">
              <a:spcAft>
                <a:spcPts val="0"/>
              </a:spcAft>
            </a:pPr>
            <a:r>
              <a:rPr lang="ca-ES" sz="1200" dirty="0">
                <a:solidFill>
                  <a:schemeClr val="bg1"/>
                </a:solidFill>
                <a:latin typeface="Perpetua"/>
                <a:ea typeface="Times New Roman"/>
                <a:cs typeface="Times New Roman"/>
              </a:rPr>
              <a:t>Gemma Altell i Marta Álvarez</a:t>
            </a:r>
          </a:p>
          <a:p>
            <a:pPr algn="ctr">
              <a:spcAft>
                <a:spcPts val="0"/>
              </a:spcAft>
            </a:pPr>
            <a:endParaRPr lang="es-ES" dirty="0">
              <a:solidFill>
                <a:srgbClr val="000000"/>
              </a:solidFill>
              <a:latin typeface="Perpetua"/>
              <a:ea typeface="Times New Roman"/>
              <a:cs typeface="Times New Roman"/>
            </a:endParaRPr>
          </a:p>
        </p:txBody>
      </p:sp>
      <p:sp>
        <p:nvSpPr>
          <p:cNvPr id="9" name="1 Título"/>
          <p:cNvSpPr txBox="1">
            <a:spLocks/>
          </p:cNvSpPr>
          <p:nvPr/>
        </p:nvSpPr>
        <p:spPr>
          <a:xfrm>
            <a:off x="2339752" y="157487"/>
            <a:ext cx="5256584" cy="576064"/>
          </a:xfrm>
          <a:prstGeom prst="rect">
            <a:avLst/>
          </a:prstGeom>
          <a:solidFill>
            <a:srgbClr val="BB1F0F"/>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buAutoNum type="arabicPeriod"/>
            </a:pPr>
            <a:r>
              <a:rPr lang="ca-ES" sz="1500" b="1" dirty="0" smtClean="0">
                <a:solidFill>
                  <a:schemeClr val="bg1"/>
                </a:solidFill>
              </a:rPr>
              <a:t>Expectatives i necessitats de les dones víctima en casos</a:t>
            </a:r>
          </a:p>
          <a:p>
            <a:r>
              <a:rPr lang="ca-ES" sz="1500" b="1" dirty="0" smtClean="0">
                <a:solidFill>
                  <a:schemeClr val="bg1"/>
                </a:solidFill>
              </a:rPr>
              <a:t> de VIDO en el contacte amb el sistema judicial.</a:t>
            </a:r>
            <a:endParaRPr lang="ca-ES" sz="1500" dirty="0">
              <a:solidFill>
                <a:schemeClr val="bg1"/>
              </a:solidFill>
            </a:endParaRPr>
          </a:p>
        </p:txBody>
      </p:sp>
      <p:sp>
        <p:nvSpPr>
          <p:cNvPr id="10" name="1 Título"/>
          <p:cNvSpPr txBox="1">
            <a:spLocks/>
          </p:cNvSpPr>
          <p:nvPr/>
        </p:nvSpPr>
        <p:spPr>
          <a:xfrm>
            <a:off x="53751" y="1074626"/>
            <a:ext cx="9036495" cy="576064"/>
          </a:xfrm>
          <a:prstGeom prst="rect">
            <a:avLst/>
          </a:prstGeom>
          <a:solidFill>
            <a:schemeClr val="accent2">
              <a:lumMod val="60000"/>
              <a:lumOff val="40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ca-ES" sz="2500" b="1" dirty="0" smtClean="0">
                <a:solidFill>
                  <a:schemeClr val="bg1"/>
                </a:solidFill>
              </a:rPr>
              <a:t>1.3. </a:t>
            </a:r>
            <a:r>
              <a:rPr lang="fr-FR" sz="2500" b="1" dirty="0">
                <a:solidFill>
                  <a:schemeClr val="bg1"/>
                </a:solidFill>
              </a:rPr>
              <a:t>Quines </a:t>
            </a:r>
            <a:r>
              <a:rPr lang="ca-ES" sz="2500" b="1" dirty="0" smtClean="0">
                <a:solidFill>
                  <a:schemeClr val="bg1"/>
                </a:solidFill>
              </a:rPr>
              <a:t>són</a:t>
            </a:r>
            <a:r>
              <a:rPr lang="fr-FR" sz="2500" b="1" dirty="0" smtClean="0">
                <a:solidFill>
                  <a:schemeClr val="bg1"/>
                </a:solidFill>
              </a:rPr>
              <a:t> </a:t>
            </a:r>
            <a:r>
              <a:rPr lang="fr-FR" sz="2500" b="1" dirty="0">
                <a:solidFill>
                  <a:schemeClr val="bg1"/>
                </a:solidFill>
              </a:rPr>
              <a:t>les </a:t>
            </a:r>
            <a:r>
              <a:rPr lang="ca-ES" sz="2500" b="1" dirty="0" smtClean="0">
                <a:solidFill>
                  <a:schemeClr val="bg1"/>
                </a:solidFill>
              </a:rPr>
              <a:t>expectatives</a:t>
            </a:r>
            <a:r>
              <a:rPr lang="fr-FR" sz="2500" b="1" dirty="0" smtClean="0">
                <a:solidFill>
                  <a:schemeClr val="bg1"/>
                </a:solidFill>
              </a:rPr>
              <a:t> </a:t>
            </a:r>
            <a:r>
              <a:rPr lang="fr-FR" sz="2500" b="1" dirty="0">
                <a:solidFill>
                  <a:schemeClr val="bg1"/>
                </a:solidFill>
              </a:rPr>
              <a:t>de les </a:t>
            </a:r>
            <a:r>
              <a:rPr lang="ca-ES" sz="2500" b="1" dirty="0" smtClean="0">
                <a:solidFill>
                  <a:schemeClr val="bg1"/>
                </a:solidFill>
              </a:rPr>
              <a:t>dones</a:t>
            </a:r>
            <a:r>
              <a:rPr lang="fr-FR" sz="2500" b="1" dirty="0" smtClean="0">
                <a:solidFill>
                  <a:schemeClr val="bg1"/>
                </a:solidFill>
              </a:rPr>
              <a:t> </a:t>
            </a:r>
            <a:r>
              <a:rPr lang="fr-FR" sz="2500" b="1" dirty="0">
                <a:solidFill>
                  <a:schemeClr val="bg1"/>
                </a:solidFill>
              </a:rPr>
              <a:t>en </a:t>
            </a:r>
            <a:r>
              <a:rPr lang="ca-ES" sz="2500" b="1" dirty="0" smtClean="0">
                <a:solidFill>
                  <a:schemeClr val="bg1"/>
                </a:solidFill>
              </a:rPr>
              <a:t>aquest</a:t>
            </a:r>
            <a:r>
              <a:rPr lang="fr-FR" sz="2500" b="1" dirty="0" smtClean="0">
                <a:solidFill>
                  <a:schemeClr val="bg1"/>
                </a:solidFill>
              </a:rPr>
              <a:t> </a:t>
            </a:r>
            <a:r>
              <a:rPr lang="ca-ES" sz="2500" b="1" dirty="0" smtClean="0">
                <a:solidFill>
                  <a:schemeClr val="bg1"/>
                </a:solidFill>
              </a:rPr>
              <a:t>context</a:t>
            </a:r>
            <a:r>
              <a:rPr lang="fr-FR" sz="2500" b="1" dirty="0" smtClean="0">
                <a:solidFill>
                  <a:schemeClr val="bg1"/>
                </a:solidFill>
              </a:rPr>
              <a:t>?</a:t>
            </a:r>
            <a:endParaRPr lang="ca-ES" sz="2500" dirty="0">
              <a:solidFill>
                <a:schemeClr val="bg1"/>
              </a:solidFill>
            </a:endParaRPr>
          </a:p>
        </p:txBody>
      </p:sp>
      <p:sp>
        <p:nvSpPr>
          <p:cNvPr id="14" name="13 CuadroTexto"/>
          <p:cNvSpPr txBox="1"/>
          <p:nvPr/>
        </p:nvSpPr>
        <p:spPr>
          <a:xfrm>
            <a:off x="365383" y="5417949"/>
            <a:ext cx="4992448" cy="369332"/>
          </a:xfrm>
          <a:prstGeom prst="rect">
            <a:avLst/>
          </a:prstGeom>
          <a:noFill/>
          <a:ln w="38100">
            <a:solidFill>
              <a:srgbClr val="B44716"/>
            </a:solidFill>
          </a:ln>
        </p:spPr>
        <p:txBody>
          <a:bodyPr wrap="square" rtlCol="0">
            <a:spAutoFit/>
          </a:bodyPr>
          <a:lstStyle/>
          <a:p>
            <a:r>
              <a:rPr lang="es-ES_tradnl" b="1" dirty="0" smtClean="0">
                <a:solidFill>
                  <a:srgbClr val="BB1F0F"/>
                </a:solidFill>
              </a:rPr>
              <a:t>EXERCICI PRÀCTIC 1</a:t>
            </a:r>
            <a:endParaRPr lang="es-ES" b="1" dirty="0">
              <a:solidFill>
                <a:srgbClr val="BB1F0F"/>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70582" y="4803187"/>
            <a:ext cx="8502040" cy="968690"/>
          </a:xfrm>
          <a:prstGeom prst="roundRect">
            <a:avLst/>
          </a:prstGeom>
          <a:ln>
            <a:solidFill>
              <a:srgbClr val="B44716"/>
            </a:solidFill>
          </a:ln>
        </p:spPr>
        <p:txBody>
          <a:bodyPr>
            <a:normAutofit/>
          </a:bodyPr>
          <a:lstStyle/>
          <a:p>
            <a:pPr algn="r">
              <a:buNone/>
            </a:pPr>
            <a:r>
              <a:rPr lang="ca-ES" sz="2000" b="1" dirty="0" smtClean="0"/>
              <a:t>	</a:t>
            </a:r>
            <a:endParaRPr lang="ca-ES" sz="2000" dirty="0" smtClean="0"/>
          </a:p>
          <a:p>
            <a:pPr algn="r">
              <a:buNone/>
            </a:pPr>
            <a:r>
              <a:rPr lang="ca-ES" sz="1800" b="1" dirty="0"/>
              <a:t>Utilitzar </a:t>
            </a:r>
            <a:r>
              <a:rPr lang="ca-ES" sz="1800" b="1" dirty="0"/>
              <a:t>les metàfores facilita la comprensió de la situació</a:t>
            </a:r>
            <a:endParaRPr lang="es-ES" sz="1800" b="1" dirty="0"/>
          </a:p>
          <a:p>
            <a:endParaRPr lang="ca-ES" dirty="0"/>
          </a:p>
        </p:txBody>
      </p:sp>
      <p:pic>
        <p:nvPicPr>
          <p:cNvPr id="4" name="Picture 2" descr="C:\Users\gemma-paco\AppData\Local\Microsoft\Windows\Temporary Internet Files\Content.IE5\B23JZ058\MC900424680[1].wmf"/>
          <p:cNvPicPr>
            <a:picLocks noChangeAspect="1" noChangeArrowheads="1"/>
          </p:cNvPicPr>
          <p:nvPr/>
        </p:nvPicPr>
        <p:blipFill>
          <a:blip r:embed="rId3" cstate="print"/>
          <a:srcRect/>
          <a:stretch>
            <a:fillRect/>
          </a:stretch>
        </p:blipFill>
        <p:spPr bwMode="auto">
          <a:xfrm>
            <a:off x="419592" y="2912355"/>
            <a:ext cx="720080" cy="758701"/>
          </a:xfrm>
          <a:prstGeom prst="rect">
            <a:avLst/>
          </a:prstGeom>
          <a:noFill/>
        </p:spPr>
      </p:pic>
      <p:pic>
        <p:nvPicPr>
          <p:cNvPr id="5" name="Picture 2" descr="C:\Users\gemma-paco\AppData\Local\Microsoft\Windows\Temporary Internet Files\Content.IE5\B23JZ058\MC900424680[1].wmf"/>
          <p:cNvPicPr>
            <a:picLocks noChangeAspect="1" noChangeArrowheads="1"/>
          </p:cNvPicPr>
          <p:nvPr/>
        </p:nvPicPr>
        <p:blipFill>
          <a:blip r:embed="rId3" cstate="print"/>
          <a:srcRect/>
          <a:stretch>
            <a:fillRect/>
          </a:stretch>
        </p:blipFill>
        <p:spPr bwMode="auto">
          <a:xfrm>
            <a:off x="419592" y="4941168"/>
            <a:ext cx="720080" cy="758701"/>
          </a:xfrm>
          <a:prstGeom prst="rect">
            <a:avLst/>
          </a:prstGeom>
          <a:noFill/>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40352" y="141415"/>
            <a:ext cx="945468" cy="592136"/>
          </a:xfrm>
          <a:prstGeom prst="rect">
            <a:avLst/>
          </a:prstGeom>
        </p:spPr>
      </p:pic>
      <p:pic>
        <p:nvPicPr>
          <p:cNvPr id="7"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9632" y="264179"/>
            <a:ext cx="1802360" cy="346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CuadroTexto"/>
          <p:cNvSpPr txBox="1"/>
          <p:nvPr/>
        </p:nvSpPr>
        <p:spPr>
          <a:xfrm>
            <a:off x="5720" y="836712"/>
            <a:ext cx="9144000" cy="215444"/>
          </a:xfrm>
          <a:prstGeom prst="rect">
            <a:avLst/>
          </a:prstGeom>
          <a:solidFill>
            <a:srgbClr val="FAC7C2"/>
          </a:solidFill>
        </p:spPr>
        <p:txBody>
          <a:bodyPr wrap="square" rtlCol="0">
            <a:spAutoFit/>
          </a:bodyPr>
          <a:lstStyle/>
          <a:p>
            <a:endParaRPr lang="es-ES" sz="800" dirty="0"/>
          </a:p>
        </p:txBody>
      </p:sp>
      <p:sp>
        <p:nvSpPr>
          <p:cNvPr id="9" name="8 CuadroTexto"/>
          <p:cNvSpPr txBox="1"/>
          <p:nvPr/>
        </p:nvSpPr>
        <p:spPr>
          <a:xfrm>
            <a:off x="0" y="5934670"/>
            <a:ext cx="9144000" cy="923330"/>
          </a:xfrm>
          <a:prstGeom prst="rect">
            <a:avLst/>
          </a:prstGeom>
          <a:solidFill>
            <a:schemeClr val="bg1">
              <a:lumMod val="65000"/>
            </a:schemeClr>
          </a:solidFill>
        </p:spPr>
        <p:txBody>
          <a:bodyPr wrap="square" rtlCol="0">
            <a:spAutoFit/>
          </a:bodyPr>
          <a:lstStyle/>
          <a:p>
            <a:pPr algn="ctr">
              <a:spcAft>
                <a:spcPts val="0"/>
              </a:spcAft>
            </a:pPr>
            <a:r>
              <a:rPr lang="es-ES" sz="1200" dirty="0">
                <a:solidFill>
                  <a:schemeClr val="bg1"/>
                </a:solidFill>
              </a:rPr>
              <a:t>FORMACIÓ IL·LUSTRE COL.LEGI D’ADVOCATS/ADES DE </a:t>
            </a:r>
            <a:r>
              <a:rPr lang="es-ES" sz="1200" dirty="0" smtClean="0">
                <a:solidFill>
                  <a:schemeClr val="bg1"/>
                </a:solidFill>
              </a:rPr>
              <a:t>BARCELONA</a:t>
            </a:r>
          </a:p>
          <a:p>
            <a:pPr algn="ctr">
              <a:spcAft>
                <a:spcPts val="0"/>
              </a:spcAft>
            </a:pPr>
            <a:r>
              <a:rPr lang="ca-ES" sz="1200" dirty="0">
                <a:solidFill>
                  <a:schemeClr val="bg1"/>
                </a:solidFill>
                <a:latin typeface="Perpetua"/>
                <a:ea typeface="Times New Roman"/>
                <a:cs typeface="Times New Roman"/>
              </a:rPr>
              <a:t>23 de novembre de 2012</a:t>
            </a:r>
          </a:p>
          <a:p>
            <a:pPr algn="ctr">
              <a:spcAft>
                <a:spcPts val="0"/>
              </a:spcAft>
            </a:pPr>
            <a:r>
              <a:rPr lang="ca-ES" sz="1200" dirty="0">
                <a:solidFill>
                  <a:schemeClr val="bg1"/>
                </a:solidFill>
                <a:latin typeface="Perpetua"/>
                <a:ea typeface="Times New Roman"/>
                <a:cs typeface="Times New Roman"/>
              </a:rPr>
              <a:t>Gemma Altell i Marta Álvarez</a:t>
            </a:r>
          </a:p>
          <a:p>
            <a:pPr algn="ctr">
              <a:spcAft>
                <a:spcPts val="0"/>
              </a:spcAft>
            </a:pPr>
            <a:endParaRPr lang="es-ES" dirty="0">
              <a:solidFill>
                <a:srgbClr val="000000"/>
              </a:solidFill>
              <a:latin typeface="Perpetua"/>
              <a:ea typeface="Times New Roman"/>
              <a:cs typeface="Times New Roman"/>
            </a:endParaRPr>
          </a:p>
        </p:txBody>
      </p:sp>
      <p:sp>
        <p:nvSpPr>
          <p:cNvPr id="10" name="1 Título"/>
          <p:cNvSpPr txBox="1">
            <a:spLocks/>
          </p:cNvSpPr>
          <p:nvPr/>
        </p:nvSpPr>
        <p:spPr>
          <a:xfrm>
            <a:off x="2339752" y="157487"/>
            <a:ext cx="5256584" cy="576064"/>
          </a:xfrm>
          <a:prstGeom prst="rect">
            <a:avLst/>
          </a:prstGeom>
          <a:solidFill>
            <a:srgbClr val="BB1F0F"/>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buAutoNum type="arabicPeriod"/>
            </a:pPr>
            <a:r>
              <a:rPr lang="ca-ES" sz="1500" b="1" dirty="0" smtClean="0">
                <a:solidFill>
                  <a:schemeClr val="bg1"/>
                </a:solidFill>
              </a:rPr>
              <a:t>Expectatives i necessitats de les dones víctima en casos</a:t>
            </a:r>
          </a:p>
          <a:p>
            <a:r>
              <a:rPr lang="ca-ES" sz="1500" b="1" dirty="0" smtClean="0">
                <a:solidFill>
                  <a:schemeClr val="bg1"/>
                </a:solidFill>
              </a:rPr>
              <a:t> de VIDO en el contacte amb el sistema judicial.</a:t>
            </a:r>
            <a:endParaRPr lang="ca-ES" sz="1500" dirty="0">
              <a:solidFill>
                <a:schemeClr val="bg1"/>
              </a:solidFill>
            </a:endParaRPr>
          </a:p>
        </p:txBody>
      </p:sp>
      <p:sp>
        <p:nvSpPr>
          <p:cNvPr id="11" name="10 CuadroTexto"/>
          <p:cNvSpPr txBox="1"/>
          <p:nvPr/>
        </p:nvSpPr>
        <p:spPr>
          <a:xfrm>
            <a:off x="179512" y="1340768"/>
            <a:ext cx="8712968" cy="769441"/>
          </a:xfrm>
          <a:prstGeom prst="rect">
            <a:avLst/>
          </a:prstGeom>
          <a:noFill/>
        </p:spPr>
        <p:txBody>
          <a:bodyPr wrap="square" rtlCol="0">
            <a:spAutoFit/>
          </a:bodyPr>
          <a:lstStyle/>
          <a:p>
            <a:pPr marL="269875" indent="-269875"/>
            <a:r>
              <a:rPr lang="es-ES" sz="2200" dirty="0"/>
              <a:t>c- </a:t>
            </a:r>
            <a:r>
              <a:rPr lang="ca-ES" sz="2200" dirty="0" smtClean="0"/>
              <a:t>Generals del sistema judicial representat en la figura del/del jutge/ jutgessa</a:t>
            </a:r>
            <a:r>
              <a:rPr lang="es-ES" sz="2200" dirty="0" smtClean="0"/>
              <a:t>:</a:t>
            </a:r>
            <a:endParaRPr lang="es-ES" sz="2200" dirty="0"/>
          </a:p>
        </p:txBody>
      </p:sp>
      <p:sp>
        <p:nvSpPr>
          <p:cNvPr id="12" name="11 Rectángulo"/>
          <p:cNvSpPr/>
          <p:nvPr/>
        </p:nvSpPr>
        <p:spPr>
          <a:xfrm>
            <a:off x="538550" y="2276872"/>
            <a:ext cx="8352928" cy="415498"/>
          </a:xfrm>
          <a:prstGeom prst="rect">
            <a:avLst/>
          </a:prstGeom>
        </p:spPr>
        <p:txBody>
          <a:bodyPr wrap="square">
            <a:spAutoFit/>
          </a:bodyPr>
          <a:lstStyle/>
          <a:p>
            <a:pPr marL="342900" lvl="0" indent="-342900">
              <a:spcBef>
                <a:spcPct val="20000"/>
              </a:spcBef>
              <a:buFont typeface="Arial" pitchFamily="34" charset="0"/>
              <a:buChar char="•"/>
            </a:pPr>
            <a:r>
              <a:rPr lang="ca-ES" sz="2100" b="1" i="1" dirty="0">
                <a:solidFill>
                  <a:prstClr val="black"/>
                </a:solidFill>
              </a:rPr>
              <a:t>limitació del rol del jutge/essa (no pot </a:t>
            </a:r>
            <a:r>
              <a:rPr lang="ca-ES" sz="2100" b="1" i="1" dirty="0" err="1">
                <a:solidFill>
                  <a:prstClr val="black"/>
                </a:solidFill>
              </a:rPr>
              <a:t>empatitzar</a:t>
            </a:r>
            <a:r>
              <a:rPr lang="ca-ES" sz="2100" b="1" i="1" dirty="0">
                <a:solidFill>
                  <a:prstClr val="black"/>
                </a:solidFill>
              </a:rPr>
              <a:t>)</a:t>
            </a:r>
          </a:p>
        </p:txBody>
      </p:sp>
      <p:sp>
        <p:nvSpPr>
          <p:cNvPr id="13" name="12 Rectángulo redondeado"/>
          <p:cNvSpPr/>
          <p:nvPr/>
        </p:nvSpPr>
        <p:spPr>
          <a:xfrm>
            <a:off x="270582" y="2780928"/>
            <a:ext cx="8502040" cy="1021556"/>
          </a:xfrm>
          <a:prstGeom prst="roundRect">
            <a:avLst/>
          </a:prstGeom>
          <a:ln>
            <a:solidFill>
              <a:srgbClr val="B44716"/>
            </a:solidFill>
          </a:ln>
        </p:spPr>
        <p:txBody>
          <a:bodyPr wrap="square">
            <a:spAutoFit/>
          </a:bodyPr>
          <a:lstStyle/>
          <a:p>
            <a:pPr marL="342900" lvl="0" indent="-342900" algn="r">
              <a:spcBef>
                <a:spcPct val="20000"/>
              </a:spcBef>
            </a:pPr>
            <a:r>
              <a:rPr lang="ca-ES" b="1" dirty="0" smtClean="0"/>
              <a:t>	eina </a:t>
            </a:r>
            <a:r>
              <a:rPr lang="ca-ES" b="1" dirty="0"/>
              <a:t>que pot facilitar el trencament amb aquestes </a:t>
            </a:r>
            <a:r>
              <a:rPr lang="ca-ES" b="1" dirty="0" smtClean="0"/>
              <a:t>expectatives </a:t>
            </a:r>
            <a:r>
              <a:rPr lang="ca-ES" b="1" dirty="0"/>
              <a:t>de les dones és </a:t>
            </a:r>
            <a:r>
              <a:rPr lang="ca-ES" b="1" dirty="0" smtClean="0"/>
              <a:t>	explicar </a:t>
            </a:r>
            <a:r>
              <a:rPr lang="ca-ES" b="1" dirty="0"/>
              <a:t>les limitacions del rol del jutge/jutgessa, explicant que per tal que siguin objectius no poden </a:t>
            </a:r>
            <a:r>
              <a:rPr lang="ca-ES" b="1" dirty="0" err="1"/>
              <a:t>empatitzar</a:t>
            </a:r>
            <a:r>
              <a:rPr lang="ca-ES" b="1" dirty="0"/>
              <a:t> ni amb els imputats ni amb les víctimes</a:t>
            </a:r>
            <a:endParaRPr lang="es-ES" b="1" dirty="0"/>
          </a:p>
        </p:txBody>
      </p:sp>
      <p:sp>
        <p:nvSpPr>
          <p:cNvPr id="14" name="13 Rectángulo"/>
          <p:cNvSpPr/>
          <p:nvPr/>
        </p:nvSpPr>
        <p:spPr>
          <a:xfrm>
            <a:off x="475979" y="4293096"/>
            <a:ext cx="8296643" cy="415498"/>
          </a:xfrm>
          <a:prstGeom prst="rect">
            <a:avLst/>
          </a:prstGeom>
        </p:spPr>
        <p:txBody>
          <a:bodyPr wrap="square">
            <a:spAutoFit/>
          </a:bodyPr>
          <a:lstStyle/>
          <a:p>
            <a:pPr marL="342900" indent="-342900">
              <a:buFont typeface="Arial" pitchFamily="34" charset="0"/>
              <a:buChar char="•"/>
            </a:pPr>
            <a:r>
              <a:rPr lang="ca-ES" sz="2100" b="1" i="1" dirty="0">
                <a:solidFill>
                  <a:prstClr val="black"/>
                </a:solidFill>
              </a:rPr>
              <a:t>rigidesa del sistema ( metàfora de les eines). </a:t>
            </a:r>
            <a:endParaRPr lang="es-ES" sz="2100" b="1" i="1" dirty="0">
              <a:solidFill>
                <a:prstClr val="black"/>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707904" y="2927560"/>
            <a:ext cx="5159954" cy="2808313"/>
          </a:xfrm>
          <a:prstGeom prst="roundRect">
            <a:avLst/>
          </a:prstGeom>
          <a:ln>
            <a:solidFill>
              <a:srgbClr val="B44716"/>
            </a:solidFill>
          </a:ln>
        </p:spPr>
        <p:txBody>
          <a:bodyPr>
            <a:normAutofit fontScale="92500" lnSpcReduction="10000"/>
          </a:bodyPr>
          <a:lstStyle/>
          <a:p>
            <a:endParaRPr lang="ca-ES" dirty="0" smtClean="0"/>
          </a:p>
          <a:p>
            <a:pPr algn="r">
              <a:buNone/>
            </a:pPr>
            <a:r>
              <a:rPr lang="ca-ES" dirty="0" smtClean="0"/>
              <a:t>	</a:t>
            </a:r>
            <a:r>
              <a:rPr lang="ca-ES" dirty="0" smtClean="0"/>
              <a:t>			</a:t>
            </a:r>
            <a:r>
              <a:rPr lang="ca-ES" sz="2600" dirty="0" smtClean="0"/>
              <a:t>preguntes </a:t>
            </a:r>
            <a:r>
              <a:rPr lang="ca-ES" sz="2600" dirty="0"/>
              <a:t>que </a:t>
            </a:r>
            <a:r>
              <a:rPr lang="ca-ES" sz="2600" dirty="0" smtClean="0"/>
              <a:t>poden ajudar : </a:t>
            </a:r>
            <a:r>
              <a:rPr lang="ca-ES" sz="2600" b="1" i="1" dirty="0"/>
              <a:t>què és el que esperes de mi? Que esperes del procés judicial</a:t>
            </a:r>
            <a:r>
              <a:rPr lang="ca-ES" sz="2600" b="1" i="1" dirty="0" smtClean="0"/>
              <a:t>?</a:t>
            </a:r>
            <a:endParaRPr lang="es-ES" sz="2600" dirty="0"/>
          </a:p>
          <a:p>
            <a:pPr>
              <a:buNone/>
            </a:pPr>
            <a:r>
              <a:rPr lang="ca-ES" dirty="0" smtClean="0"/>
              <a:t> </a:t>
            </a:r>
            <a:endParaRPr lang="ca-ES" dirty="0"/>
          </a:p>
        </p:txBody>
      </p:sp>
      <p:pic>
        <p:nvPicPr>
          <p:cNvPr id="11" name="Picture 2" descr="C:\Users\gemma-paco\AppData\Local\Microsoft\Windows\Temporary Internet Files\Content.IE5\B23JZ058\MC900424680[1].wmf"/>
          <p:cNvPicPr>
            <a:picLocks noChangeAspect="1" noChangeArrowheads="1"/>
          </p:cNvPicPr>
          <p:nvPr/>
        </p:nvPicPr>
        <p:blipFill>
          <a:blip r:embed="rId3" cstate="print"/>
          <a:srcRect/>
          <a:stretch>
            <a:fillRect/>
          </a:stretch>
        </p:blipFill>
        <p:spPr bwMode="auto">
          <a:xfrm>
            <a:off x="3851920" y="3356992"/>
            <a:ext cx="864096" cy="974725"/>
          </a:xfrm>
          <a:prstGeom prst="rect">
            <a:avLst/>
          </a:prstGeom>
          <a:noFill/>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40352" y="141415"/>
            <a:ext cx="945468" cy="592136"/>
          </a:xfrm>
          <a:prstGeom prst="rect">
            <a:avLst/>
          </a:prstGeom>
        </p:spPr>
      </p:pic>
      <p:pic>
        <p:nvPicPr>
          <p:cNvPr id="6"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9632" y="264179"/>
            <a:ext cx="1802360" cy="346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5720" y="836712"/>
            <a:ext cx="9144000" cy="215444"/>
          </a:xfrm>
          <a:prstGeom prst="rect">
            <a:avLst/>
          </a:prstGeom>
          <a:solidFill>
            <a:srgbClr val="FAC7C2"/>
          </a:solidFill>
        </p:spPr>
        <p:txBody>
          <a:bodyPr wrap="square" rtlCol="0">
            <a:spAutoFit/>
          </a:bodyPr>
          <a:lstStyle/>
          <a:p>
            <a:endParaRPr lang="es-ES" sz="800" dirty="0"/>
          </a:p>
        </p:txBody>
      </p:sp>
      <p:sp>
        <p:nvSpPr>
          <p:cNvPr id="8" name="7 CuadroTexto"/>
          <p:cNvSpPr txBox="1"/>
          <p:nvPr/>
        </p:nvSpPr>
        <p:spPr>
          <a:xfrm>
            <a:off x="0" y="5934670"/>
            <a:ext cx="9144000" cy="923330"/>
          </a:xfrm>
          <a:prstGeom prst="rect">
            <a:avLst/>
          </a:prstGeom>
          <a:solidFill>
            <a:schemeClr val="bg1">
              <a:lumMod val="65000"/>
            </a:schemeClr>
          </a:solidFill>
        </p:spPr>
        <p:txBody>
          <a:bodyPr wrap="square" rtlCol="0">
            <a:spAutoFit/>
          </a:bodyPr>
          <a:lstStyle/>
          <a:p>
            <a:pPr algn="ctr">
              <a:spcAft>
                <a:spcPts val="0"/>
              </a:spcAft>
            </a:pPr>
            <a:r>
              <a:rPr lang="es-ES" sz="1200" dirty="0">
                <a:solidFill>
                  <a:schemeClr val="bg1"/>
                </a:solidFill>
              </a:rPr>
              <a:t>FORMACIÓ IL·LUSTRE COL.LEGI D’ADVOCATS/ADES DE </a:t>
            </a:r>
            <a:r>
              <a:rPr lang="es-ES" sz="1200" dirty="0" smtClean="0">
                <a:solidFill>
                  <a:schemeClr val="bg1"/>
                </a:solidFill>
              </a:rPr>
              <a:t>BARCELONA</a:t>
            </a:r>
          </a:p>
          <a:p>
            <a:pPr algn="ctr">
              <a:spcAft>
                <a:spcPts val="0"/>
              </a:spcAft>
            </a:pPr>
            <a:r>
              <a:rPr lang="ca-ES" sz="1200" dirty="0">
                <a:solidFill>
                  <a:schemeClr val="bg1"/>
                </a:solidFill>
                <a:latin typeface="Perpetua"/>
                <a:ea typeface="Times New Roman"/>
                <a:cs typeface="Times New Roman"/>
              </a:rPr>
              <a:t>23 de novembre de 2012</a:t>
            </a:r>
          </a:p>
          <a:p>
            <a:pPr algn="ctr">
              <a:spcAft>
                <a:spcPts val="0"/>
              </a:spcAft>
            </a:pPr>
            <a:r>
              <a:rPr lang="ca-ES" sz="1200" dirty="0">
                <a:solidFill>
                  <a:schemeClr val="bg1"/>
                </a:solidFill>
                <a:latin typeface="Perpetua"/>
                <a:ea typeface="Times New Roman"/>
                <a:cs typeface="Times New Roman"/>
              </a:rPr>
              <a:t>Gemma Altell i Marta Álvarez</a:t>
            </a:r>
          </a:p>
          <a:p>
            <a:pPr algn="ctr">
              <a:spcAft>
                <a:spcPts val="0"/>
              </a:spcAft>
            </a:pPr>
            <a:endParaRPr lang="es-ES" dirty="0">
              <a:solidFill>
                <a:srgbClr val="000000"/>
              </a:solidFill>
              <a:latin typeface="Perpetua"/>
              <a:ea typeface="Times New Roman"/>
              <a:cs typeface="Times New Roman"/>
            </a:endParaRPr>
          </a:p>
        </p:txBody>
      </p:sp>
      <p:sp>
        <p:nvSpPr>
          <p:cNvPr id="9" name="1 Título"/>
          <p:cNvSpPr txBox="1">
            <a:spLocks/>
          </p:cNvSpPr>
          <p:nvPr/>
        </p:nvSpPr>
        <p:spPr>
          <a:xfrm>
            <a:off x="0" y="1124744"/>
            <a:ext cx="9149720" cy="1368152"/>
          </a:xfrm>
          <a:prstGeom prst="rect">
            <a:avLst/>
          </a:prstGeom>
          <a:solidFill>
            <a:srgbClr val="BB1F0F"/>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ca-ES" sz="3000" b="1" dirty="0">
                <a:solidFill>
                  <a:schemeClr val="bg1"/>
                </a:solidFill>
              </a:rPr>
              <a:t>2</a:t>
            </a:r>
            <a:r>
              <a:rPr lang="ca-ES" sz="3000" b="1" dirty="0" smtClean="0">
                <a:solidFill>
                  <a:schemeClr val="bg1"/>
                </a:solidFill>
              </a:rPr>
              <a:t>. Primeres</a:t>
            </a:r>
            <a:r>
              <a:rPr lang="es-ES" sz="3000" b="1" dirty="0" smtClean="0">
                <a:solidFill>
                  <a:schemeClr val="bg1"/>
                </a:solidFill>
              </a:rPr>
              <a:t> </a:t>
            </a:r>
            <a:r>
              <a:rPr lang="ca-ES" sz="3000" b="1" dirty="0" smtClean="0">
                <a:solidFill>
                  <a:schemeClr val="bg1"/>
                </a:solidFill>
              </a:rPr>
              <a:t>aproximacions</a:t>
            </a:r>
            <a:r>
              <a:rPr lang="es-ES" sz="3000" b="1" dirty="0" smtClean="0">
                <a:solidFill>
                  <a:schemeClr val="bg1"/>
                </a:solidFill>
              </a:rPr>
              <a:t> </a:t>
            </a:r>
            <a:r>
              <a:rPr lang="es-ES" sz="3000" b="1" dirty="0">
                <a:solidFill>
                  <a:schemeClr val="bg1"/>
                </a:solidFill>
              </a:rPr>
              <a:t>al </a:t>
            </a:r>
            <a:r>
              <a:rPr lang="ca-ES" sz="3000" b="1" dirty="0" smtClean="0">
                <a:solidFill>
                  <a:schemeClr val="bg1"/>
                </a:solidFill>
              </a:rPr>
              <a:t>procés</a:t>
            </a:r>
            <a:r>
              <a:rPr lang="es-ES" sz="3000" b="1" dirty="0" smtClean="0">
                <a:solidFill>
                  <a:schemeClr val="bg1"/>
                </a:solidFill>
              </a:rPr>
              <a:t> </a:t>
            </a:r>
            <a:r>
              <a:rPr lang="es-ES" sz="3000" b="1" dirty="0">
                <a:solidFill>
                  <a:schemeClr val="bg1"/>
                </a:solidFill>
              </a:rPr>
              <a:t>de </a:t>
            </a:r>
            <a:r>
              <a:rPr lang="ca-ES" sz="3000" b="1" dirty="0" smtClean="0">
                <a:solidFill>
                  <a:schemeClr val="bg1"/>
                </a:solidFill>
              </a:rPr>
              <a:t>comunicació.</a:t>
            </a:r>
            <a:endParaRPr lang="ca-ES" sz="3000" dirty="0">
              <a:solidFill>
                <a:schemeClr val="bg1"/>
              </a:solidFill>
            </a:endParaRPr>
          </a:p>
        </p:txBody>
      </p:sp>
      <p:sp>
        <p:nvSpPr>
          <p:cNvPr id="10" name="AutoShape 4" descr="https://encrypted-tbn1.gstatic.com/images?q=tbn:ANd9GcS2LFbOroTt4dD1hZGQC1297EodnwgeOj2Aqpv-AOQoSj5SPWY3"/>
          <p:cNvSpPr>
            <a:spLocks noChangeAspect="1" noChangeArrowheads="1"/>
          </p:cNvSpPr>
          <p:nvPr/>
        </p:nvSpPr>
        <p:spPr bwMode="auto">
          <a:xfrm>
            <a:off x="155575" y="-754063"/>
            <a:ext cx="2286000" cy="15811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 name="AutoShape 8" descr="data:image/jpeg;base64,/9j/4AAQSkZJRgABAQAAAQABAAD/2wCEAAkGBhQRERQUEhQUFRQUFBUUGBgXFRYUFxcVFxQVFRcYFBYXHCYeFxokGRQUHy8gIycpLCwsFR4xNTAqNSYrLCkBCQoKDgwOGA8PGikfHB4pKSkpKSkpKSkpKSksKSkpKSkpKSkpKSksKSksKTUpKSkpKSkpNiwpKSk1KSopKSkpKf/AABEIAKwBIAMBIgACEQEDEQH/xAAcAAABBQEBAQAAAAAAAAAAAAAGAQIDBAUABwj/xABCEAABAwIEAwUFBgUCBAcAAAABAAIRAyEEBRIxQVFhBnGBkaETIjKxwQcUI9Hh8EJSYnLxJDOCorLSFRYXU2Nzkv/EABoBAAIDAQEAAAAAAAAAAAAAAAIDAAEEBQb/xAAmEQACAgICAgICAgMAAAAAAAAAAQIRAyESMQRBE1EFYbHRFCIy/9oADAMBAAIRAxEAPwAw9smurKsaiaXrzvE9NyLBqqN1RQ60heiSK5D3PUZKQuTS5GkC2c5MJSkpsogGcuXFIiKOSJVyhQiVcuVlHJEq5Qg1InwkAUIcAuKVcVCDUiVcrooaUickhWQRclhdCsgiROhIqINhcnJqhBEhSrioRjSkKUrlChi5KUihDU1rtShlKCkUPseXJNSbK6VdFWKSklNlcioGxVyRcrKs5cuXKEOXLlyhQq5IlVkOUNfEtYJcQFVzDM9EgfvoEKY7HF5ufy8Oqrt0gqXsJx2iozGpXBj6f8w815riMVyTcPiSN7haPidWIeWN0epB07JUCYDOHsPukxxBuPNF2XZk2q2RvySnFoYmn0XIXQlSqEGwkTk0qEoRcszMu0VKgdLiS7k0T6oZzHtS+oSGnS08Bv4lGoNgSnGPYZVcdTbu9oPeE1mNadj6/kvPNL38TCuUcM9gkGw8Pkj+L9ivlv0G1XH02/E9o7ynOxALC5p1COF5QLrY86nE6vDpdW8FVcA4MdDLTHPn0QuFDIzTCqnibtB/iEhTawg37/Up3DpAO5FhPJadHOyRY9ZA3PIjkg4tB2mEBSLLyzOxUs6zpIFrHjY84WpChBEhTkiohaldqTJUGMxjaTHPebNE/kEurDuibEYptNup7g1o4krDxfbai34A5/Ue6PVBecZy/EPLnG38LeDR3cSs9bIeNq2Yp+Vuohue3n/xf836K1S7a0yLtcD4FefakocmfBEWvKkerZfmrKwlh8OPkr0ryGhjHMcHNcQeYRHk3bR7Pdre+OB/iH5pM8DXQ+HkxenoO1yp5fm9OuJY6eY2I7wrgSGq7NCd9HJYSJZVFnQq+PxQpsJ47BWUNdpsZ+IG8GiSrSsljHnUJKzMfhLQElHMIue/8lbGIBbJ3389gmKNC+V6BatSIKY1pRFXy/XECE7A5Frd0aJKd8tIR8DsxcJTcSAN1tYOqabgRY8RzU+HyqCwxf2oHhF03P6HsyHDnB7jslSkp9GiMOCC3C1w9gcOICnAWP2ZqaqXiVsJdBiFDHanPC38GmTqPxEHboOq3c0xRp0nvFy1pI70M5dlhe0uf8TiCTx80UaW2BK3pAvWqEWEk3km6ZSd0RHmuTBhuGlp43BHks45cCbHb9+K1RyJoxSxSTGYWre5juaD9VqVGjRPtAemmD9QqVKloOzT3/uxUmKktsBCrTZatIy3uAJ3umUsW4NcAT70eQUVWndM0ECeBTeKE8mXsbjvbFs2i1uNkjKhbEHv4W5HmoadAgTzv4KT2kbbEdELSGRb7ZuYbFNLabL2eHE8Gxsi2mZAK8/qYkhghtrXt6I2yjEa6LHf0geVllmqNcJWW0iVIgDJZQd22zEkikNm3d/cdvIIsr1gxrnHZoJ8l5rj8Qajy47kk+aPBG5WLzyqJS0psKbSmuat5zuJGAlATw1OY1QnEhhcFIWJkKFND6GJcxwc0kEcQvRuzOdfeKfvfG2x69V5yGWRP2Gn2ruWlJzRTjZowNqVBynAJAnBYjoCwvPs/wAQTXf3x5L0EFefZ5h/9U8DiZ8wmY+xeToztfDxKvZThfavJcYa258FHicOIGgXgTvc3P6eC1Mpy57qGgAtc90E8m7lNbVClFplMZk97yG7udAHRF9WkzD0Gt1NdVf8UEWPXoFRw2Ao4O72OJJjVDjHcG7KfB0qdV4dTpwNw6I9Ep1Wh8S9g8GGgVH2YwGJ4k7uI+SH+0r/AGtNzo0t3BI95xBtbgEVZ1RLqAI3kT3BDrsme4k1Khc2DAmLQhjrYcreifsrT00Y8fNbSzMibDPIeS0lV2V0Q42mHU3giQWn5Ktl+G90Aqxjnww+SwxWdT0F9y8mLT3QOAhSrLugjr5Qyo2ChjNezxw8Pb77JjkQiPLse54gtgK7m+Xe1oOixFwrT4uiSipKwMpezIlzdupP0UrMj9u0lgDSLxcH8lcyzJ3AkPaSZsfJblFulzHA3iL7xHMfJSU66Bx47WzyzFUocQd5iDYqp7UtPumP3yRB2vaBUm0OusBtPi5a4bVnPyak0SUa2t0PuDa0Ng8DA3/RW6WEbGl1nTfme71WYLEEc1rEFzy8RAhviApPQWPYmDptqODHSN9oj8wjPLqQYxrAIAtvPqhbAUgDqB34/RFmEaCA7jHmsspW6NqjStlghNTkhQkMntPiNNAj+YgfVAr7lFvaV+pzW8hPmhqtQ0kytGJUjPlVsgYxMri5V3C0pc3x+SqVW38U9MRJDAnU9/FI1u6fSbbxVsFITSuZRU1Fm8ogyXLJY55aHCIgpbnxHRx82DtXCuABIIbsDESi/sbhNLS47u+S0cVgG1aLCBJpi08uSgyl3vrNPNy0ao4OGzdCcmBOlAHY6UGZxau53JqM0H5s3VVq9CB6KLsp7QnZctdWAcRaSP7jYfMogb+E8t5GOaCNRpkgbOEHu6clodnsxIJY/aZnv5/mmuN7FKdOj0OhpqC8K0MMym02G1oWLhQRsbHZX3YkNu4gQlGlUyOTUa4DaCVm4vEhtAniBH0Vmtj6W7dU/wBAPlOyG83xk4eoTaSGgcZlXQUrSs18nPud91fJWL2Xq6qV+EBbKqhNkOLEsKdiqAFBrCJ28905+20xdV6uZh7SA2SCDxBF+qrphxppo08roWmFssbLYWfl7wWyFpUgqY3pFLGt0sMLFxNSKZ0i4EH8rrfxzAQsTNmH2Z0gAvdFu4oSro8+7QVy5wJErJq4kxcLWzLBluq5ssurhjbURK342qOVmUuTZXpOvIBPTh4rby3BGA50xNpBiUX9gewhc32tUDQ5oiRc8bdEW5/kLXUCxrQ3TdveB+wqy7WhmBU9nm1LDBxEt8rIgoWACzsKNNiIPEHdaTKYFwsiNkmPSFKkKsAC8wxskv4mw8FQqS4EngBPin1nAtE+SRjppv8A7gtaVIyydyOw1iO76FU6jd+hC0KDbTyH0VRolxHNWimrI2U/dPepMPTse9WGUoBHUpcHSMnuUskY0RNpwUd5NQ9lhhr3cZjpFkIVqADrcQjl5llPTEhgNxY24pGXo1YUrG4aqxjR7xH8wMADpc3VfAYcanOHwyY7lRZiprH2jQItz6rXqY2myA57W95ASaHTlWmWQlUVOu13wuB7iCpZVihwKEM7Omu/+rQfC4Wrm3aFtEFoE1NgOkTqPRCFTFPeS55kk+nRHGLYMpJFrE0ZbPEXUeWVhTqtcRLTYjmCnU8RxA7wmMA1QNp8p5pnSF9uwyoP0RpM0z4lp5Eclose143BPVNyeuHtDCBrAId3jmVaGDpmZbBG/A+iQPVor1cEwNufCbIF7Q4sVKgpU5IbeAJl3cN7IyxtNjCfcLrWk2HX3kIZA8jNMObgms3lxkcOibjVyAz5HxN3sx8GkNeCBs5rgT1uFueyPI+RS/aB2vrYSrTZQLRLC52pofu6BE9B6ocH2oYsf+0f+CPkVqXhyatGP/MSdMIajSBsfIoXrVntqamkjgRG48RurH/qpieLKJ8Hf9yq5v8AaBVxFLQ6nSbcOluqbX4nuQy8OadjcfnQUthRktdwAD9+i324kQhbKMYw0w/XIiZlRZj2lYwE6oA5XWFxd0b+Sq/QQVsZJhMxjdTIG9j5LGyzMm1ONze61qdWDCGiXZmYzs4Hg8ZVjsr2AY6oKtb3mNMhpG5HE8wFtYcBxjhue5EeEp+5/K36BPxJ+zPmaSOq4mLM7v8ACzsTVcRHxDirZdJkC2w7uaiqYsss0D5lPYpUgSzfKQ1xqAAgnyKoo4a91WQ5jS3iY3VOt2ZpOnTLSOW3qlOH0MUvsElxVjHYM0nlp/yFXSwjzDGVbqzgsTpbfY7rOrPkprahiFu42jnc6kbBxQkcAAf0UGGu5UdZWjk7gX34X9PzVONIKM7ZcqvGuRsQP1VnQGt1c2keIBWbhz7w/qPzVvFtJcKY3i/rB8kFDOXY1lcObPEEI1wrg+i0z/CF5m6sWyORW1g8wcaZOowBsLJeaOhvjz3QzOM0c2o5jNwbuWYKT3mbmea2cJSBGqLlaDKFuCBZFFaQ9+O5u29AyadSlB1aSeRVwZ/X06faOj1891Tzd34zhygeiqytUYppNmCcuMmo+iWpWJuSSTxJkqKSulIEdIS5NliliiD+796tU8ceIB6gLO1K1ljh7VmrYu8fBBKKoZDI0wvyLtAynwPCYv5InyTFms+o+IBIA8Eo7L4bfTPefyVz7sKYaKdgNgsDOpFaI87wQfSI/fnwQ1knZd1PF0apMxUbz6ov3B1BR5XSPt6Y4B0+QKKGpKgckf8AVg/2q7PVswx9YUiwCi2kxxcYguaXbASb6l2W9jcBhHFuY4hhe4AsaC9jIvJJi5kdEW5HlzmPxNZxH+orlzQLwxgLGz1i68t+0nHa8Y8cGQ3yA+srrvI3pHE4JbYcYTsdlb3TTc1/9IxGoeQMrfwnZnC0v9vD0geZZqP/ADSvnklEfY/C4mvWDaVWrTY273Ne4Brel4k9yU7+xkaukj1TMuzWGLy4sIJM6WktaTzIGyHKmR/eKFfCsbTbWbVadRETS1amwbna3gUT0cO60kmLSTJ5CSd1k9pG1MLVp4ii0OJik9p2Icfc2628Vn92a91QnZ/sU7234pbpANmk9w4WhTZjhHYepocZG7Xc27X6ovy+iW09T7OIkwbbbLE7a4ttOjTa4aqtaoynTGxF5cZ6A+oS3j0MWV2rEyelrPefQLbqVS92gfCN/wAln5PRgaQYI49Iv6rVwrNAk7/XoiiqRc3exa0j3W78+Q/woqeDk6RPU8VI0SSOO57zwV6jSDRAsiSsU5UiI0QBAVatTg6he1xxjotABV61lbKjKwdzzBirTL2/EL9evohQlHVZo1SONig/NML7OoRw3HcUiaNCPH6tO6bp6KUJwf0C2nNeyGE9lTSZHKFzmzwTHCFCui1Qr2HQrTZX/EY8f2n6LDpOV3C4iDBS5Kh8XZDi6UvdG8m3NS5dWs5vMWTsU0EahuDeOXNU9cOlVXJURS4SCXBwGgQbXVluM5NPes/K64O5nh4KziKWgOcCYgm3OFkcd0dVSuFoHMXU1VHnm4pgKYE4LeujiydtsVLCaU4KyhITmOgg8iCkhIqIe1ZW/VRpu5tHGeHEq5KwuxOYh2FZqc3ULRYHoT3yt01WniPMLnzVNnYxJuKYocp8qb+MCeAJ9FXNZg3c0d5H5pcFimuLwxwJDQLX+J7W7+KvGm5IvNFrG3QR4prGMk+61rXExYQJPyC+cs2rmtXcdy9/qTt5le+9sC77s+my76jNAG28ar8LT5rxvLuz1aljKftqZA1zO7ee6380kzlLHKVa0auH7IUsNRJxEOq1G6Wg7Bztg3rJF0W9l8mbhqbaVO53c7+Z8XPdwHcrWNDC8F7NWmCy0w48RyVelinNeJpuadXhE+SxLK32dKXjxq1qjb9nE/uSlw9IVXBpAIBBPIEXA75WfjMxIho+I+EDmtPKqgbQL28JH/FKim5ypdCXHjHkzScdbg0fCLu+g815/iK5xmb1Xn/bwTfZtG49o7eOsz/+UQ9rs7dgMI59MTUIseDSbanc7n0Qz2FwjhhxUcZfiKjqrjxMzB8iT4rS+hMVcg1yuncHpPzWhqEF3AbKDDsj3egnoOSsOElreG57h+whQcmS4bD6QJ3Nz3lTykc5OhGIexlR0GU3F2APCfmnPEiFHTOthaeUFURa2ZmKpQ5vIkLD7V4aNDu9p+YRIRIbO4MeOyxu1pAoPcdmQ/wBultGlM8BXLkq1HPEhIf3+qdCQtUIJ7IJzUgTmm6plxdElKpBTatMEEjbiOX6J7nCea7a4QINuzsFW0m5WpicZNJzRxEd9wsapbhb5dy4VIQyhexsMziuJGN0oKcXCeKaU0ztClKExxsnAqFDpTSlSQqLCbs+6aW5s493j1utOVkdl3+69scQd+nrstkhC1s9r+JkpYEn6GAop7FsEuJ4vpemt30Q0t/LqhoYOpVII/EaQSIkSxluf+4VEqL/ACzUfGkvsf8AbFnNWk2iyk7SS5zzzgDSI83eSFMg+0iIZihIsNQH/UPqpPtUzL2mMeJkUwKY8ACfVxQHUailiUls8ZDPLG9HuGFx9GuIY8wRsDt3KWnlzmkEPLwOBK8c7OY4UqsPPuOBE3EHgbL0LL83sC1xIG95jr1CwZMfBnUxZ1kiXMyw9Q1AXN9wzJnbZauU432bDTPwkgj+7qkbmIqMLX8Rv9Qq1ZwAgdP36IIPj0G4qSop/atjiW0KDPiraR4A/wDcWeSIcmwgY1gGzWhjfARPos7/AMI+81cPXf8ADh6b2n/7C+1u5EmFAF42AWxuzFBcbZYPuiOJ+anwwuTyho8E00i6Db/F1PR281aQMmI+sA7wUYqzxN+hhQ4qiC8SYBKuspt71YOkhWuUNR2hwdwNj9CrLqLYuB8lBVoy0idQ5cfBSgE0QVrO7yCPks3M8L7ahUadnNezzBVioXe62bgxJ4tjdR5nWFKi57yYYxzoECS0EgIRy6PnOFwXJVoMIoXBIEsqFiEea6U4hNO/eoUI5spkkKT5fJLplQsa2tzSlvJcGpwZyVEIYhOXVDxXKEEcErNkkpKZVkJAkK5chLN7spVh7hzA9Ct4m/72QpklXTUtxafQyiKrWm/PmfRCz1X4nJxgr/f9lsOjeFDjHVWtYXPnD1qlOm7USRTDKof4CAduq7CUtZu5jQBJJuTwhoF3HoEUY7snVfgXiBTpNHtB7QgVHOA3LfhYLm2/VHCVMn5nNCePhe7PNO0eIdUrOeQRrc51wR8TifqsYo8yLNKdZjaNZmstBbOnUIG0ngpM67G0HN1UpZzjj4FDLLxlxkeaXj8o8onnpatDKs2dRMGS31Hd+SfmOQVKR21NiZAnzCzET4zQpKWN/R6hkmZNqNFweXdyW43DygbLcOPujazJlj4eByOzgijKs2mA74vQ9y5c1tpejrYcnNJhFluI0RTOxfq9NvSfFa9J40mTcrB0CoOv1Tv/ADE2gJr2EgawJF7S5Nxz9MmXHW0FeGrS3ut3qWmbKhhMSHtDmODmkSCDII6FWsM+W9xIWoyNEePZLTM2+fCE7DkkC523XYxvumOh74U2Gqgi3FQno40zxJPgmmrp324Kz4qOoAbFRi0yniqE6XD+FwI7uIQt20xwNGtGzKVQTwnSUUsB96meRjqDZBnbOlowFba7D8v1VDPR4y0pYTQnhPMRwCUJAlULHSkISgJSoQjlK0hNduuChCVI4pGriVCEJ2XMNk5yY3ZQg4lNp7JUjVCh4KVIEqosuZT/ALreMyPRE9NvAgRM+KFstdFVnf8AQouZtKFqz1H4iHPC1+zRyHNBRqMd7mthJaHj3Sx3I8CLrWz7VjT/AKiuSyxFNnuMHhuT1KF6zRBMAwOIlFuXYZj9MtAkTYenddIncdIV53irFPlLbZDRoUqTIpCIHBRVnEiCpauILdbREAx181nCpLrpDZlrRY+7AgSNkG9tMvbTqMc0RraZ/ub+hCLX1DKGu2TpayeBPqP0R4v+hGfcB/2fYkONWg7Z7THeB+UoizLJnNpsr02l1MtHtGj4mPb7pczmLA+KBOyVUtxdKOLmjzIHyXs2UPik/wDpqOjxY0kd0lDOKWdr7X8Gbx5UmC2UZrEQ6Qdj+ag+0PGgYZoi9R8A8IbBdfxaq2bYQUK2JFKWtbocG2gF93RbZB+ZYt1TQXuJOkncxJcRYbCzW+SOGO5D8uZ8KC/7I8RVdiH0w4+zFIuLSSWg6gAQOBJK9ZoOgEGxlAv2KYRvsMRUj3jUayf6Q3VHmV6HVpghaH2Z4S1RGRJjuVDCH8R4Hwhx7pmZC7FPNhJgqvkeIJ1AxAdy+aFjTbp1+B34dUlcWSVaYgdT+yEhMsBRC12VzUnS7i2WnugoK+0SuG4Kp/Zp8XEBFbn2qjoCvP8A7U6x+7RwNVg8IJ+YQoOWkz//2Q=="/>
          <p:cNvSpPr>
            <a:spLocks noChangeAspect="1" noChangeArrowheads="1"/>
          </p:cNvSpPr>
          <p:nvPr/>
        </p:nvSpPr>
        <p:spPr bwMode="auto">
          <a:xfrm>
            <a:off x="155575" y="-784225"/>
            <a:ext cx="2743200" cy="16383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13322" name="Picture 10" descr="http://3.bp.blogspot.com/_suhNAlvVjaU/R0_k9YDQNKI/AAAAAAAACVA/5lkbuD-IxS0/s1600-R/FOTO+DE+CONSTITUYENTAS+LAS+3+MUJERES+HABLANDO.bmp"/>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83" y="3307779"/>
            <a:ext cx="3429000" cy="20478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469</TotalTime>
  <Words>993</Words>
  <Application>Microsoft Office PowerPoint</Application>
  <PresentationFormat>Presentación en pantalla (4:3)</PresentationFormat>
  <Paragraphs>190</Paragraphs>
  <Slides>19</Slides>
  <Notes>15</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Tema de Office</vt:lpstr>
      <vt:lpstr>TALLER DE GESTIÓ EMOCIONAL.  Com millorar la comunicació entre advocat/advocada i víctima de  violència masclista: eines pràctiques</vt:lpstr>
      <vt:lpstr>Presentación de PowerPoint</vt:lpstr>
      <vt:lpstr>Objectius del curs</vt:lpstr>
      <vt:lpstr>1. Expectatives i necessitats de les dones víctima en casos de VIDO en el contacte amb el sistema judicial.</vt:lpstr>
      <vt:lpstr>1.1. Anàlisi de l’entrada dels casos de violència masclista al despatx </vt:lpstr>
      <vt:lpstr>Presentación de PowerPoint</vt:lpstr>
      <vt:lpstr>Presentación de PowerPoint</vt:lpstr>
      <vt:lpstr>Presentación de PowerPoint</vt:lpstr>
      <vt:lpstr>Presentación de PowerPoint</vt:lpstr>
      <vt:lpstr>2.1- Llenguatge verbal</vt:lpstr>
      <vt:lpstr>Presentación de PowerPoint</vt:lpstr>
      <vt:lpstr>Presentación de PowerPoint</vt:lpstr>
      <vt:lpstr>2.2- Llenguatge no verbal</vt:lpstr>
      <vt:lpstr>Presentación de PowerPoint</vt:lpstr>
      <vt:lpstr>Presentación de PowerPoint</vt:lpstr>
      <vt:lpstr>3.1- “Èxit” judicial: què espera la jurista</vt:lpstr>
      <vt:lpstr>3.2- Com els mites i estereotips propis i socials en violència masclista influeixen en la pràctica professional </vt:lpstr>
      <vt:lpstr>3.3- “Èxit” global del procés (acompliment d’expectatives d’ambdues parts</vt:lpstr>
      <vt:lpstr>Presentación de PowerPoint</vt:lpstr>
    </vt:vector>
  </TitlesOfParts>
  <Company>Fundación Salud y Comunidad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gemma-paco</dc:creator>
  <cp:lastModifiedBy>Alicia Molins</cp:lastModifiedBy>
  <cp:revision>80</cp:revision>
  <dcterms:created xsi:type="dcterms:W3CDTF">2012-11-19T17:50:00Z</dcterms:created>
  <dcterms:modified xsi:type="dcterms:W3CDTF">2012-11-22T17:49:13Z</dcterms:modified>
</cp:coreProperties>
</file>