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63" r:id="rId2"/>
    <p:sldId id="575" r:id="rId3"/>
    <p:sldId id="577" r:id="rId4"/>
    <p:sldId id="576" r:id="rId5"/>
    <p:sldId id="578" r:id="rId6"/>
    <p:sldId id="579" r:id="rId7"/>
    <p:sldId id="580" r:id="rId8"/>
    <p:sldId id="581" r:id="rId9"/>
    <p:sldId id="583" r:id="rId10"/>
    <p:sldId id="539" r:id="rId11"/>
  </p:sldIdLst>
  <p:sldSz cx="9144000" cy="6858000" type="screen4x3"/>
  <p:notesSz cx="7104063" cy="10234613"/>
  <p:custDataLst>
    <p:tags r:id="rId13"/>
  </p:custDataLst>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RGI RUFAT NOVERRAZ" initials="SR" lastIdx="1" clrIdx="0"/>
  <p:cmAuthor id="1" name="Tandem Social" initials="TS" lastIdx="2" clrIdx="1">
    <p:extLst>
      <p:ext uri="{19B8F6BF-5375-455C-9EA6-DF929625EA0E}">
        <p15:presenceInfo xmlns:p15="http://schemas.microsoft.com/office/powerpoint/2012/main" userId="Tandem Socia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038"/>
    <a:srgbClr val="F2D6D6"/>
    <a:srgbClr val="FAF0F0"/>
    <a:srgbClr val="FF5B82"/>
    <a:srgbClr val="CD0034"/>
    <a:srgbClr val="FFFFFF"/>
    <a:srgbClr val="FFCC66"/>
    <a:srgbClr val="FFCCCC"/>
    <a:srgbClr val="CC0034"/>
    <a:srgbClr val="E600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6" autoAdjust="0"/>
    <p:restoredTop sz="94233" autoAdjust="0"/>
  </p:normalViewPr>
  <p:slideViewPr>
    <p:cSldViewPr>
      <p:cViewPr varScale="1">
        <p:scale>
          <a:sx n="107" d="100"/>
          <a:sy n="107" d="100"/>
        </p:scale>
        <p:origin x="2004" y="11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44" d="100"/>
          <a:sy n="44" d="100"/>
        </p:scale>
        <p:origin x="2740"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1" y="0"/>
            <a:ext cx="3079145" cy="511568"/>
          </a:xfrm>
          <a:prstGeom prst="rect">
            <a:avLst/>
          </a:prstGeom>
        </p:spPr>
        <p:txBody>
          <a:bodyPr vert="horz" lIns="94650" tIns="47325" rIns="94650" bIns="47325" rtlCol="0"/>
          <a:lstStyle>
            <a:lvl1pPr algn="l">
              <a:defRPr sz="1200"/>
            </a:lvl1pPr>
          </a:lstStyle>
          <a:p>
            <a:endParaRPr lang="ca-ES" dirty="0"/>
          </a:p>
        </p:txBody>
      </p:sp>
      <p:sp>
        <p:nvSpPr>
          <p:cNvPr id="3" name="Contenidor de data 2"/>
          <p:cNvSpPr>
            <a:spLocks noGrp="1"/>
          </p:cNvSpPr>
          <p:nvPr>
            <p:ph type="dt" idx="1"/>
          </p:nvPr>
        </p:nvSpPr>
        <p:spPr>
          <a:xfrm>
            <a:off x="4023262" y="0"/>
            <a:ext cx="3079144" cy="511568"/>
          </a:xfrm>
          <a:prstGeom prst="rect">
            <a:avLst/>
          </a:prstGeom>
        </p:spPr>
        <p:txBody>
          <a:bodyPr vert="horz" lIns="94650" tIns="47325" rIns="94650" bIns="47325" rtlCol="0"/>
          <a:lstStyle>
            <a:lvl1pPr algn="r">
              <a:defRPr sz="1200"/>
            </a:lvl1pPr>
          </a:lstStyle>
          <a:p>
            <a:fld id="{9D796B93-139C-40D5-B005-FE2345CB3B43}" type="datetimeFigureOut">
              <a:rPr lang="ca-ES" smtClean="0"/>
              <a:pPr/>
              <a:t>13/10/2021</a:t>
            </a:fld>
            <a:endParaRPr lang="ca-ES" dirty="0"/>
          </a:p>
        </p:txBody>
      </p:sp>
      <p:sp>
        <p:nvSpPr>
          <p:cNvPr id="4" name="Contenidor d'imatge de diapositiva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4650" tIns="47325" rIns="94650" bIns="47325" rtlCol="0" anchor="ctr"/>
          <a:lstStyle/>
          <a:p>
            <a:endParaRPr lang="ca-ES" dirty="0"/>
          </a:p>
        </p:txBody>
      </p:sp>
      <p:sp>
        <p:nvSpPr>
          <p:cNvPr id="5" name="Contenidor de notes 4"/>
          <p:cNvSpPr>
            <a:spLocks noGrp="1"/>
          </p:cNvSpPr>
          <p:nvPr>
            <p:ph type="body" sz="quarter" idx="3"/>
          </p:nvPr>
        </p:nvSpPr>
        <p:spPr>
          <a:xfrm>
            <a:off x="710573" y="4860706"/>
            <a:ext cx="5682918" cy="4605739"/>
          </a:xfrm>
          <a:prstGeom prst="rect">
            <a:avLst/>
          </a:prstGeom>
        </p:spPr>
        <p:txBody>
          <a:bodyPr vert="horz" lIns="94650" tIns="47325" rIns="94650" bIns="47325"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6" name="Contenidor de peu de pàgina 5"/>
          <p:cNvSpPr>
            <a:spLocks noGrp="1"/>
          </p:cNvSpPr>
          <p:nvPr>
            <p:ph type="ftr" sz="quarter" idx="4"/>
          </p:nvPr>
        </p:nvSpPr>
        <p:spPr>
          <a:xfrm>
            <a:off x="1" y="9721411"/>
            <a:ext cx="3079145" cy="511568"/>
          </a:xfrm>
          <a:prstGeom prst="rect">
            <a:avLst/>
          </a:prstGeom>
        </p:spPr>
        <p:txBody>
          <a:bodyPr vert="horz" lIns="94650" tIns="47325" rIns="94650" bIns="47325" rtlCol="0" anchor="b"/>
          <a:lstStyle>
            <a:lvl1pPr algn="l">
              <a:defRPr sz="1200"/>
            </a:lvl1pPr>
          </a:lstStyle>
          <a:p>
            <a:endParaRPr lang="ca-ES" dirty="0"/>
          </a:p>
        </p:txBody>
      </p:sp>
      <p:sp>
        <p:nvSpPr>
          <p:cNvPr id="7" name="Contenidor de número de diapositiva 6"/>
          <p:cNvSpPr>
            <a:spLocks noGrp="1"/>
          </p:cNvSpPr>
          <p:nvPr>
            <p:ph type="sldNum" sz="quarter" idx="5"/>
          </p:nvPr>
        </p:nvSpPr>
        <p:spPr>
          <a:xfrm>
            <a:off x="4023262" y="9721411"/>
            <a:ext cx="3079144" cy="511568"/>
          </a:xfrm>
          <a:prstGeom prst="rect">
            <a:avLst/>
          </a:prstGeom>
        </p:spPr>
        <p:txBody>
          <a:bodyPr vert="horz" lIns="94650" tIns="47325" rIns="94650" bIns="47325" rtlCol="0" anchor="b"/>
          <a:lstStyle>
            <a:lvl1pPr algn="r">
              <a:defRPr sz="1200"/>
            </a:lvl1pPr>
          </a:lstStyle>
          <a:p>
            <a:fld id="{FA527AAD-483E-4A1C-8E39-FEC5CCDFA99A}" type="slidenum">
              <a:rPr lang="ca-ES" smtClean="0"/>
              <a:pPr/>
              <a:t>‹Nº›</a:t>
            </a:fld>
            <a:endParaRPr lang="ca-ES" dirty="0"/>
          </a:p>
        </p:txBody>
      </p:sp>
    </p:spTree>
    <p:extLst>
      <p:ext uri="{BB962C8B-B14F-4D97-AF65-F5344CB8AC3E}">
        <p14:creationId xmlns:p14="http://schemas.microsoft.com/office/powerpoint/2010/main" val="3355068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AB48622A-ECE2-4AAC-B2CE-CF1E385E4025}" type="slidenum">
              <a:rPr lang="ca-ES" smtClean="0">
                <a:solidFill>
                  <a:prstClr val="black"/>
                </a:solidFill>
              </a:rPr>
              <a:pPr/>
              <a:t>1</a:t>
            </a:fld>
            <a:endParaRPr lang="ca-ES" dirty="0">
              <a:solidFill>
                <a:prstClr val="black"/>
              </a:solidFill>
            </a:endParaRPr>
          </a:p>
        </p:txBody>
      </p:sp>
    </p:spTree>
    <p:extLst>
      <p:ext uri="{BB962C8B-B14F-4D97-AF65-F5344CB8AC3E}">
        <p14:creationId xmlns:p14="http://schemas.microsoft.com/office/powerpoint/2010/main" val="1414217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10"/>
          </p:nvPr>
        </p:nvSpPr>
        <p:spPr/>
        <p:txBody>
          <a:bodyPr/>
          <a:lstStyle/>
          <a:p>
            <a:fld id="{AB48622A-ECE2-4AAC-B2CE-CF1E385E4025}" type="slidenum">
              <a:rPr lang="ca-ES" smtClean="0">
                <a:solidFill>
                  <a:prstClr val="black"/>
                </a:solidFill>
              </a:rPr>
              <a:pPr/>
              <a:t>10</a:t>
            </a:fld>
            <a:endParaRPr lang="ca-ES" dirty="0">
              <a:solidFill>
                <a:prstClr val="black"/>
              </a:solidFill>
            </a:endParaRPr>
          </a:p>
        </p:txBody>
      </p:sp>
    </p:spTree>
    <p:extLst>
      <p:ext uri="{BB962C8B-B14F-4D97-AF65-F5344CB8AC3E}">
        <p14:creationId xmlns:p14="http://schemas.microsoft.com/office/powerpoint/2010/main" val="1169564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2</a:t>
            </a:fld>
            <a:endParaRPr lang="ca-ES" dirty="0"/>
          </a:p>
        </p:txBody>
      </p:sp>
    </p:spTree>
    <p:extLst>
      <p:ext uri="{BB962C8B-B14F-4D97-AF65-F5344CB8AC3E}">
        <p14:creationId xmlns:p14="http://schemas.microsoft.com/office/powerpoint/2010/main" val="662890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3</a:t>
            </a:fld>
            <a:endParaRPr lang="ca-ES" dirty="0"/>
          </a:p>
        </p:txBody>
      </p:sp>
    </p:spTree>
    <p:extLst>
      <p:ext uri="{BB962C8B-B14F-4D97-AF65-F5344CB8AC3E}">
        <p14:creationId xmlns:p14="http://schemas.microsoft.com/office/powerpoint/2010/main" val="3283986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4</a:t>
            </a:fld>
            <a:endParaRPr lang="ca-ES" dirty="0"/>
          </a:p>
        </p:txBody>
      </p:sp>
    </p:spTree>
    <p:extLst>
      <p:ext uri="{BB962C8B-B14F-4D97-AF65-F5344CB8AC3E}">
        <p14:creationId xmlns:p14="http://schemas.microsoft.com/office/powerpoint/2010/main" val="4285683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5</a:t>
            </a:fld>
            <a:endParaRPr lang="ca-ES" dirty="0"/>
          </a:p>
        </p:txBody>
      </p:sp>
    </p:spTree>
    <p:extLst>
      <p:ext uri="{BB962C8B-B14F-4D97-AF65-F5344CB8AC3E}">
        <p14:creationId xmlns:p14="http://schemas.microsoft.com/office/powerpoint/2010/main" val="376340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6</a:t>
            </a:fld>
            <a:endParaRPr lang="ca-ES" dirty="0"/>
          </a:p>
        </p:txBody>
      </p:sp>
    </p:spTree>
    <p:extLst>
      <p:ext uri="{BB962C8B-B14F-4D97-AF65-F5344CB8AC3E}">
        <p14:creationId xmlns:p14="http://schemas.microsoft.com/office/powerpoint/2010/main" val="1557758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7</a:t>
            </a:fld>
            <a:endParaRPr lang="ca-ES" dirty="0"/>
          </a:p>
        </p:txBody>
      </p:sp>
    </p:spTree>
    <p:extLst>
      <p:ext uri="{BB962C8B-B14F-4D97-AF65-F5344CB8AC3E}">
        <p14:creationId xmlns:p14="http://schemas.microsoft.com/office/powerpoint/2010/main" val="1240075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8</a:t>
            </a:fld>
            <a:endParaRPr lang="ca-ES" dirty="0"/>
          </a:p>
        </p:txBody>
      </p:sp>
    </p:spTree>
    <p:extLst>
      <p:ext uri="{BB962C8B-B14F-4D97-AF65-F5344CB8AC3E}">
        <p14:creationId xmlns:p14="http://schemas.microsoft.com/office/powerpoint/2010/main" val="1758495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ES" dirty="0"/>
          </a:p>
        </p:txBody>
      </p:sp>
      <p:sp>
        <p:nvSpPr>
          <p:cNvPr id="4" name="Marcador de número de diapositiva 3"/>
          <p:cNvSpPr>
            <a:spLocks noGrp="1"/>
          </p:cNvSpPr>
          <p:nvPr>
            <p:ph type="sldNum" sz="quarter" idx="10"/>
          </p:nvPr>
        </p:nvSpPr>
        <p:spPr/>
        <p:txBody>
          <a:bodyPr/>
          <a:lstStyle/>
          <a:p>
            <a:fld id="{FA527AAD-483E-4A1C-8E39-FEC5CCDFA99A}" type="slidenum">
              <a:rPr lang="ca-ES" smtClean="0"/>
              <a:pPr/>
              <a:t>9</a:t>
            </a:fld>
            <a:endParaRPr lang="ca-ES" dirty="0"/>
          </a:p>
        </p:txBody>
      </p:sp>
    </p:spTree>
    <p:extLst>
      <p:ext uri="{BB962C8B-B14F-4D97-AF65-F5344CB8AC3E}">
        <p14:creationId xmlns:p14="http://schemas.microsoft.com/office/powerpoint/2010/main" val="1167259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685800" y="2130425"/>
            <a:ext cx="7772400" cy="1470025"/>
          </a:xfrm>
        </p:spPr>
        <p:txBody>
          <a:bodyPr/>
          <a:lstStyle/>
          <a:p>
            <a:r>
              <a:rPr lang="ca-ES"/>
              <a:t>Feu clic aquí per editar l'estil</a:t>
            </a:r>
          </a:p>
        </p:txBody>
      </p:sp>
      <p:sp>
        <p:nvSpPr>
          <p:cNvPr id="3" name="Subtíto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a:t>Feu clic aquí per editar l'estil de subtítols del patró.</a:t>
            </a:r>
          </a:p>
        </p:txBody>
      </p:sp>
    </p:spTree>
    <p:extLst>
      <p:ext uri="{BB962C8B-B14F-4D97-AF65-F5344CB8AC3E}">
        <p14:creationId xmlns:p14="http://schemas.microsoft.com/office/powerpoint/2010/main" val="540762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contingut 2"/>
          <p:cNvSpPr>
            <a:spLocks noGrp="1"/>
          </p:cNvSpPr>
          <p:nvPr>
            <p:ph idx="1"/>
          </p:nvPr>
        </p:nvSpPr>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Tree>
    <p:extLst>
      <p:ext uri="{BB962C8B-B14F-4D97-AF65-F5344CB8AC3E}">
        <p14:creationId xmlns:p14="http://schemas.microsoft.com/office/powerpoint/2010/main" val="14840804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a-ES"/>
              <a:t>Feu clic aquí per editar l'estil</a:t>
            </a:r>
          </a:p>
        </p:txBody>
      </p:sp>
      <p:sp>
        <p:nvSpPr>
          <p:cNvPr id="3" name="Contenidor de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pic>
        <p:nvPicPr>
          <p:cNvPr id="4" name="Imagen 3">
            <a:extLst>
              <a:ext uri="{FF2B5EF4-FFF2-40B4-BE49-F238E27FC236}">
                <a16:creationId xmlns:a16="http://schemas.microsoft.com/office/drawing/2014/main" id="{5BF2E1DC-5A14-824C-92A4-E48EB808391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754551" y="6324962"/>
            <a:ext cx="1048256" cy="304372"/>
          </a:xfrm>
          <a:prstGeom prst="rect">
            <a:avLst/>
          </a:prstGeom>
        </p:spPr>
      </p:pic>
      <p:pic>
        <p:nvPicPr>
          <p:cNvPr id="5" name="Imagen 4">
            <a:extLst>
              <a:ext uri="{FF2B5EF4-FFF2-40B4-BE49-F238E27FC236}">
                <a16:creationId xmlns:a16="http://schemas.microsoft.com/office/drawing/2014/main" id="{61C98072-7C4F-D14F-A0B2-6F737CDC271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36712" y="6311834"/>
            <a:ext cx="1511300" cy="317500"/>
          </a:xfrm>
          <a:prstGeom prst="rect">
            <a:avLst/>
          </a:prstGeom>
        </p:spPr>
      </p:pic>
      <p:pic>
        <p:nvPicPr>
          <p:cNvPr id="8" name="Picture 1" descr="C:\Users\Vector5\Dropbox (Vector 5)\0. aracoop 2019\Oficina tècnica aracoop 2019\Z_Comunicació interna\Logos nous aracoop 2019\economia social hrt.png">
            <a:extLst>
              <a:ext uri="{FF2B5EF4-FFF2-40B4-BE49-F238E27FC236}">
                <a16:creationId xmlns:a16="http://schemas.microsoft.com/office/drawing/2014/main" id="{320A6C1B-8FCD-434C-8F45-AC802E4F8A66}"/>
              </a:ext>
            </a:extLst>
          </p:cNvPr>
          <p:cNvPicPr>
            <a:picLocks noChangeAspect="1" noChangeArrowheads="1"/>
          </p:cNvPicPr>
          <p:nvPr userDrawn="1"/>
        </p:nvPicPr>
        <p:blipFill>
          <a:blip r:embed="rId6" cstate="print"/>
          <a:srcRect/>
          <a:stretch>
            <a:fillRect/>
          </a:stretch>
        </p:blipFill>
        <p:spPr bwMode="auto">
          <a:xfrm>
            <a:off x="457200" y="436825"/>
            <a:ext cx="1135204" cy="393897"/>
          </a:xfrm>
          <a:prstGeom prst="rect">
            <a:avLst/>
          </a:prstGeom>
          <a:noFill/>
        </p:spPr>
      </p:pic>
      <p:pic>
        <p:nvPicPr>
          <p:cNvPr id="9" name="Imagen 8">
            <a:extLst>
              <a:ext uri="{FF2B5EF4-FFF2-40B4-BE49-F238E27FC236}">
                <a16:creationId xmlns:a16="http://schemas.microsoft.com/office/drawing/2014/main" id="{A3A021EF-A901-7D4E-85B8-1D924A531E56}"/>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00392" y="414005"/>
            <a:ext cx="504056" cy="504056"/>
          </a:xfrm>
          <a:prstGeom prst="rect">
            <a:avLst/>
          </a:prstGeom>
        </p:spPr>
      </p:pic>
    </p:spTree>
    <p:extLst>
      <p:ext uri="{BB962C8B-B14F-4D97-AF65-F5344CB8AC3E}">
        <p14:creationId xmlns:p14="http://schemas.microsoft.com/office/powerpoint/2010/main" val="763690778"/>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facebook.com/aracoop.coop" TargetMode="External"/><Relationship Id="rId3" Type="http://schemas.openxmlformats.org/officeDocument/2006/relationships/hyperlink" Target="http://www.economiasocial.coop/" TargetMode="External"/><Relationship Id="rId7" Type="http://schemas.openxmlformats.org/officeDocument/2006/relationships/hyperlink" Target="https://www.facebook.com/economiasocial.coop"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hyperlink" Target="https://twitter.com/aracoop" TargetMode="External"/><Relationship Id="rId10" Type="http://schemas.openxmlformats.org/officeDocument/2006/relationships/image" Target="../media/image7.png"/><Relationship Id="rId4" Type="http://schemas.openxmlformats.org/officeDocument/2006/relationships/hyperlink" Target="https://twitter.com/econ_socialcat" TargetMode="External"/><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Agrupa 14"/>
          <p:cNvGrpSpPr/>
          <p:nvPr/>
        </p:nvGrpSpPr>
        <p:grpSpPr>
          <a:xfrm>
            <a:off x="0" y="2456191"/>
            <a:ext cx="9144000" cy="2124937"/>
            <a:chOff x="-39021" y="2509943"/>
            <a:chExt cx="9144000" cy="1019608"/>
          </a:xfrm>
        </p:grpSpPr>
        <p:sp>
          <p:nvSpPr>
            <p:cNvPr id="16" name="Rectángulo 1"/>
            <p:cNvSpPr>
              <a:spLocks noChangeArrowheads="1"/>
            </p:cNvSpPr>
            <p:nvPr/>
          </p:nvSpPr>
          <p:spPr bwMode="auto">
            <a:xfrm>
              <a:off x="-37909" y="2509943"/>
              <a:ext cx="9142888" cy="1019608"/>
            </a:xfrm>
            <a:prstGeom prst="rect">
              <a:avLst/>
            </a:prstGeom>
            <a:solidFill>
              <a:srgbClr val="CD0034"/>
            </a:solidFill>
            <a:ln w="9525">
              <a:noFill/>
              <a:round/>
              <a:headEnd/>
              <a:tailEnd/>
            </a:ln>
          </p:spPr>
          <p:txBody>
            <a:bodyPr lIns="75222" tIns="37611" rIns="75222" bIns="37611" anchor="ctr"/>
            <a:lstStyle/>
            <a:p>
              <a:pPr marL="71978" algn="ctr" defTabSz="914116"/>
              <a:endParaRPr lang="ca-ES" sz="1400" b="1" dirty="0">
                <a:solidFill>
                  <a:prstClr val="black"/>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17" name="Rectangle 16"/>
            <p:cNvSpPr/>
            <p:nvPr/>
          </p:nvSpPr>
          <p:spPr>
            <a:xfrm>
              <a:off x="-39021" y="2640715"/>
              <a:ext cx="9142889" cy="753170"/>
            </a:xfrm>
            <a:prstGeom prst="rect">
              <a:avLst/>
            </a:prstGeom>
          </p:spPr>
          <p:txBody>
            <a:bodyPr wrap="square">
              <a:spAutoFit/>
            </a:bodyPr>
            <a:lstStyle/>
            <a:p>
              <a:pPr algn="ctr" defTabSz="914116"/>
              <a:br>
                <a:rPr lang="ca-ES" sz="2400" b="1" dirty="0">
                  <a:solidFill>
                    <a:prstClr val="white"/>
                  </a:solidFill>
                  <a:latin typeface="Helvetica" panose="020B0604020202020204" pitchFamily="34" charset="0"/>
                  <a:cs typeface="Helvetica" panose="020B0604020202020204" pitchFamily="34" charset="0"/>
                </a:rPr>
              </a:br>
              <a:r>
                <a:rPr lang="ca-ES" sz="2400" b="1" dirty="0">
                  <a:solidFill>
                    <a:prstClr val="white"/>
                  </a:solidFill>
                  <a:latin typeface="Helvetica" panose="020B0604020202020204" pitchFamily="34" charset="0"/>
                  <a:cs typeface="Helvetica" panose="020B0604020202020204" pitchFamily="34" charset="0"/>
                </a:rPr>
                <a:t>Compra d’unitat productiva d’una empresa en concurs per part dels treballadors mitjançant la constitució d’una cooperativa</a:t>
              </a:r>
            </a:p>
          </p:txBody>
        </p:sp>
      </p:grpSp>
      <p:sp>
        <p:nvSpPr>
          <p:cNvPr id="6" name="CuadroTexto 5">
            <a:extLst>
              <a:ext uri="{FF2B5EF4-FFF2-40B4-BE49-F238E27FC236}">
                <a16:creationId xmlns:a16="http://schemas.microsoft.com/office/drawing/2014/main" id="{09E67D3A-1F6D-43E4-B0D7-180316B732F3}"/>
              </a:ext>
            </a:extLst>
          </p:cNvPr>
          <p:cNvSpPr txBox="1"/>
          <p:nvPr/>
        </p:nvSpPr>
        <p:spPr>
          <a:xfrm>
            <a:off x="4067944" y="4725144"/>
            <a:ext cx="4572000" cy="1384995"/>
          </a:xfrm>
          <a:prstGeom prst="rect">
            <a:avLst/>
          </a:prstGeom>
          <a:noFill/>
        </p:spPr>
        <p:txBody>
          <a:bodyPr wrap="square">
            <a:spAutoFit/>
          </a:bodyPr>
          <a:lstStyle/>
          <a:p>
            <a:pPr algn="r"/>
            <a:endParaRPr lang="es-ES" sz="1200" b="0" i="0" u="none" strike="noStrike" baseline="0" dirty="0">
              <a:solidFill>
                <a:srgbClr val="000000"/>
              </a:solidFill>
              <a:latin typeface="Arial" panose="020B0604020202020204" pitchFamily="34" charset="0"/>
            </a:endParaRPr>
          </a:p>
          <a:p>
            <a:pPr algn="r"/>
            <a:r>
              <a:rPr lang="es-ES" sz="1200" b="0" i="0" u="none" strike="noStrike" baseline="0" dirty="0">
                <a:solidFill>
                  <a:srgbClr val="000000"/>
                </a:solidFill>
                <a:latin typeface="Arial" panose="020B0604020202020204" pitchFamily="34" charset="0"/>
              </a:rPr>
              <a:t> </a:t>
            </a:r>
            <a:r>
              <a:rPr lang="es-ES" sz="1800" b="1" i="0" u="none" strike="noStrike" baseline="0" dirty="0">
                <a:solidFill>
                  <a:srgbClr val="000000"/>
                </a:solidFill>
                <a:latin typeface="Arial" panose="020B0604020202020204" pitchFamily="34" charset="0"/>
              </a:rPr>
              <a:t>Ignasi Blajot Arañó</a:t>
            </a:r>
            <a:endParaRPr lang="es-ES" sz="1800" b="0" i="0" u="none" strike="noStrike" baseline="0" dirty="0">
              <a:solidFill>
                <a:srgbClr val="000000"/>
              </a:solidFill>
              <a:latin typeface="Arial" panose="020B0604020202020204" pitchFamily="34" charset="0"/>
            </a:endParaRPr>
          </a:p>
          <a:p>
            <a:pPr algn="r"/>
            <a:r>
              <a:rPr lang="fr-FR" sz="1800" b="0" i="0" u="none" strike="noStrike" baseline="0" dirty="0" err="1">
                <a:solidFill>
                  <a:srgbClr val="000000"/>
                </a:solidFill>
                <a:latin typeface="Arial" panose="020B0604020202020204" pitchFamily="34" charset="0"/>
              </a:rPr>
              <a:t>Advocat</a:t>
            </a:r>
            <a:r>
              <a:rPr lang="fr-FR" sz="1800" b="0" i="0" u="none" strike="noStrike" baseline="0" dirty="0">
                <a:solidFill>
                  <a:srgbClr val="000000"/>
                </a:solidFill>
                <a:latin typeface="Arial" panose="020B0604020202020204" pitchFamily="34" charset="0"/>
              </a:rPr>
              <a:t> </a:t>
            </a:r>
          </a:p>
          <a:p>
            <a:pPr algn="r"/>
            <a:r>
              <a:rPr lang="it-IT" sz="1800" b="0" i="0" u="none" strike="noStrike" baseline="0" dirty="0">
                <a:solidFill>
                  <a:srgbClr val="000000"/>
                </a:solidFill>
                <a:latin typeface="Arial" panose="020B0604020202020204" pitchFamily="34" charset="0"/>
              </a:rPr>
              <a:t>Col·legiat a l’I.C.A.B.</a:t>
            </a:r>
          </a:p>
          <a:p>
            <a:pPr algn="r"/>
            <a:r>
              <a:rPr lang="es-ES" sz="1800" b="0" i="0" u="none" strike="noStrike" baseline="0" dirty="0">
                <a:solidFill>
                  <a:srgbClr val="000000"/>
                </a:solidFill>
                <a:latin typeface="Arial" panose="020B0604020202020204" pitchFamily="34" charset="0"/>
              </a:rPr>
              <a:t>Membre de la </a:t>
            </a:r>
            <a:r>
              <a:rPr lang="es-ES" sz="1800" b="0" i="0" u="none" strike="noStrike" baseline="0" dirty="0" err="1">
                <a:solidFill>
                  <a:srgbClr val="000000"/>
                </a:solidFill>
                <a:latin typeface="Arial" panose="020B0604020202020204" pitchFamily="34" charset="0"/>
              </a:rPr>
              <a:t>Secció</a:t>
            </a:r>
            <a:r>
              <a:rPr lang="es-ES" sz="1800" b="0" i="0" u="none" strike="noStrike" baseline="0" dirty="0">
                <a:solidFill>
                  <a:srgbClr val="000000"/>
                </a:solidFill>
                <a:latin typeface="Arial" panose="020B0604020202020204" pitchFamily="34" charset="0"/>
              </a:rPr>
              <a:t> de </a:t>
            </a:r>
            <a:r>
              <a:rPr lang="es-ES" sz="1800" b="0" i="0" u="none" strike="noStrike" baseline="0" dirty="0" err="1">
                <a:solidFill>
                  <a:srgbClr val="000000"/>
                </a:solidFill>
                <a:latin typeface="Arial" panose="020B0604020202020204" pitchFamily="34" charset="0"/>
              </a:rPr>
              <a:t>Dret</a:t>
            </a:r>
            <a:r>
              <a:rPr lang="es-ES" sz="1800" b="0" i="0" u="none" strike="noStrike" baseline="0" dirty="0">
                <a:solidFill>
                  <a:srgbClr val="000000"/>
                </a:solidFill>
                <a:latin typeface="Arial" panose="020B0604020202020204" pitchFamily="34" charset="0"/>
              </a:rPr>
              <a:t> </a:t>
            </a:r>
            <a:r>
              <a:rPr lang="es-ES" sz="1800" b="0" i="0" u="none" strike="noStrike" baseline="0" dirty="0" err="1">
                <a:solidFill>
                  <a:srgbClr val="000000"/>
                </a:solidFill>
                <a:latin typeface="Arial" panose="020B0604020202020204" pitchFamily="34" charset="0"/>
              </a:rPr>
              <a:t>Cooperatiu</a:t>
            </a:r>
            <a:endParaRPr lang="es-ES" sz="18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473710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Agrupa 14"/>
          <p:cNvGrpSpPr/>
          <p:nvPr/>
        </p:nvGrpSpPr>
        <p:grpSpPr>
          <a:xfrm>
            <a:off x="0" y="1242801"/>
            <a:ext cx="9215452" cy="1617793"/>
            <a:chOff x="-39021" y="1038847"/>
            <a:chExt cx="9215452" cy="1019608"/>
          </a:xfrm>
        </p:grpSpPr>
        <p:sp>
          <p:nvSpPr>
            <p:cNvPr id="16" name="Rectángulo 1"/>
            <p:cNvSpPr>
              <a:spLocks noChangeArrowheads="1"/>
            </p:cNvSpPr>
            <p:nvPr/>
          </p:nvSpPr>
          <p:spPr bwMode="auto">
            <a:xfrm>
              <a:off x="-39021" y="1038847"/>
              <a:ext cx="9142888" cy="1019608"/>
            </a:xfrm>
            <a:prstGeom prst="rect">
              <a:avLst/>
            </a:prstGeom>
            <a:solidFill>
              <a:srgbClr val="CD0034"/>
            </a:solidFill>
            <a:ln w="9525">
              <a:noFill/>
              <a:round/>
              <a:headEnd/>
              <a:tailEnd/>
            </a:ln>
          </p:spPr>
          <p:txBody>
            <a:bodyPr lIns="75222" tIns="37611" rIns="75222" bIns="37611" anchor="ctr"/>
            <a:lstStyle/>
            <a:p>
              <a:pPr marL="71978" algn="ctr" defTabSz="914116"/>
              <a:endParaRPr lang="ca-ES" sz="1633" b="1" dirty="0">
                <a:solidFill>
                  <a:prstClr val="black"/>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17" name="Rectangle 16"/>
            <p:cNvSpPr/>
            <p:nvPr/>
          </p:nvSpPr>
          <p:spPr>
            <a:xfrm>
              <a:off x="33542" y="1175916"/>
              <a:ext cx="9142889" cy="523733"/>
            </a:xfrm>
            <a:prstGeom prst="rect">
              <a:avLst/>
            </a:prstGeom>
          </p:spPr>
          <p:txBody>
            <a:bodyPr wrap="square">
              <a:spAutoFit/>
            </a:bodyPr>
            <a:lstStyle/>
            <a:p>
              <a:pPr algn="ctr" defTabSz="914116"/>
              <a:r>
                <a:rPr lang="ca-ES" sz="2400" b="1" dirty="0">
                  <a:solidFill>
                    <a:prstClr val="white"/>
                  </a:solidFill>
                  <a:latin typeface="Helvetica" panose="020B0604020202020204" pitchFamily="34" charset="0"/>
                  <a:cs typeface="Helvetica" panose="020B0604020202020204" pitchFamily="34" charset="0"/>
                </a:rPr>
                <a:t>LA COOPERATIVA COM A OPORTUNITAT</a:t>
              </a:r>
              <a:br>
                <a:rPr lang="ca-ES" sz="2400" b="1" dirty="0">
                  <a:solidFill>
                    <a:prstClr val="white"/>
                  </a:solidFill>
                  <a:latin typeface="Helvetica" panose="020B0604020202020204" pitchFamily="34" charset="0"/>
                  <a:cs typeface="Helvetica" panose="020B0604020202020204" pitchFamily="34" charset="0"/>
                </a:rPr>
              </a:br>
              <a:r>
                <a:rPr lang="ca-ES" sz="2400" b="1" dirty="0">
                  <a:solidFill>
                    <a:prstClr val="white"/>
                  </a:solidFill>
                  <a:latin typeface="Helvetica" panose="020B0604020202020204" pitchFamily="34" charset="0"/>
                  <a:cs typeface="Helvetica" panose="020B0604020202020204" pitchFamily="34" charset="0"/>
                </a:rPr>
                <a:t>Compra d’unitat productiva mitjançant una cooperativa</a:t>
              </a:r>
            </a:p>
          </p:txBody>
        </p:sp>
      </p:grpSp>
      <p:sp>
        <p:nvSpPr>
          <p:cNvPr id="10" name="Rectángulo 9">
            <a:extLst>
              <a:ext uri="{FF2B5EF4-FFF2-40B4-BE49-F238E27FC236}">
                <a16:creationId xmlns:a16="http://schemas.microsoft.com/office/drawing/2014/main" id="{1BFF1DC3-7431-9148-A865-903B8E06D04D}"/>
              </a:ext>
            </a:extLst>
          </p:cNvPr>
          <p:cNvSpPr/>
          <p:nvPr/>
        </p:nvSpPr>
        <p:spPr>
          <a:xfrm>
            <a:off x="1415069" y="3450281"/>
            <a:ext cx="2436851" cy="348373"/>
          </a:xfrm>
          <a:prstGeom prst="rect">
            <a:avLst/>
          </a:prstGeom>
          <a:noFill/>
          <a:ln w="28575">
            <a:noFill/>
            <a:prstDash val="solid"/>
            <a:miter/>
          </a:ln>
        </p:spPr>
        <p:txBody>
          <a:bodyPr rot="0" spcFirstLastPara="0" vertOverflow="overflow" horzOverflow="overflow" vert="horz" wrap="square" lIns="0" tIns="0" rIns="0" bIns="0" numCol="1" spcCol="0" rtlCol="0" fromWordArt="0" anchor="ctr" anchorCtr="0" forceAA="0" compatLnSpc="0">
            <a:prstTxWarp prst="textNoShape">
              <a:avLst/>
            </a:prstTxWarp>
            <a:noAutofit/>
          </a:bodyPr>
          <a:lstStyle/>
          <a:p>
            <a:pPr>
              <a:buSzPct val="45000"/>
            </a:pPr>
            <a:r>
              <a:rPr lang="ca-ES" sz="1400" b="1" dirty="0">
                <a:solidFill>
                  <a:srgbClr val="CD0034"/>
                </a:solidFill>
                <a:latin typeface="Helvetica" panose="020B0604020202020204" pitchFamily="34" charset="0"/>
                <a:cs typeface="Helvetica" panose="020B0604020202020204" pitchFamily="34" charset="0"/>
                <a:hlinkClick r:id="rId3">
                  <a:extLst>
                    <a:ext uri="{A12FA001-AC4F-418D-AE19-62706E023703}">
                      <ahyp:hlinkClr xmlns:ahyp="http://schemas.microsoft.com/office/drawing/2018/hyperlinkcolor" val="tx"/>
                    </a:ext>
                  </a:extLst>
                </a:hlinkClick>
              </a:rPr>
              <a:t>www.economiasocial.coop</a:t>
            </a:r>
            <a:r>
              <a:rPr lang="ca-ES" sz="1400" b="1" dirty="0">
                <a:solidFill>
                  <a:srgbClr val="CD0034"/>
                </a:solidFill>
                <a:latin typeface="Helvetica" panose="020B0604020202020204" pitchFamily="34" charset="0"/>
                <a:cs typeface="Helvetica" panose="020B0604020202020204" pitchFamily="34" charset="0"/>
              </a:rPr>
              <a:t> </a:t>
            </a:r>
          </a:p>
        </p:txBody>
      </p:sp>
      <p:sp>
        <p:nvSpPr>
          <p:cNvPr id="11" name="Rectangle 1">
            <a:hlinkClick r:id="rId4"/>
            <a:extLst>
              <a:ext uri="{FF2B5EF4-FFF2-40B4-BE49-F238E27FC236}">
                <a16:creationId xmlns:a16="http://schemas.microsoft.com/office/drawing/2014/main" id="{B5FFA427-4453-4E41-95A9-D1AF2118461C}"/>
              </a:ext>
            </a:extLst>
          </p:cNvPr>
          <p:cNvSpPr>
            <a:spLocks noChangeArrowheads="1"/>
          </p:cNvSpPr>
          <p:nvPr/>
        </p:nvSpPr>
        <p:spPr bwMode="auto">
          <a:xfrm>
            <a:off x="1343061" y="3923045"/>
            <a:ext cx="1695670" cy="3077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0" fontAlgn="base" latinLnBrk="0" hangingPunct="0">
              <a:lnSpc>
                <a:spcPct val="100000"/>
              </a:lnSpc>
              <a:spcBef>
                <a:spcPct val="0"/>
              </a:spcBef>
              <a:spcAft>
                <a:spcPct val="0"/>
              </a:spcAft>
              <a:buClrTx/>
              <a:buSzTx/>
              <a:buFontTx/>
              <a:buNone/>
            </a:pPr>
            <a:r>
              <a:rPr lang="ca-ES" sz="1400" b="1" dirty="0">
                <a:solidFill>
                  <a:srgbClr val="CD0034"/>
                </a:solidFill>
                <a:latin typeface="Helvetica" panose="020B0604020202020204" pitchFamily="34" charset="0"/>
                <a:cs typeface="Helvetica" panose="020B0604020202020204" pitchFamily="34" charset="0"/>
              </a:rPr>
              <a:t>@econ_socialcat</a:t>
            </a:r>
          </a:p>
        </p:txBody>
      </p:sp>
      <p:pic>
        <p:nvPicPr>
          <p:cNvPr id="12" name="Picture 2" descr="Twitter">
            <a:hlinkClick r:id="rId5"/>
            <a:extLst>
              <a:ext uri="{FF2B5EF4-FFF2-40B4-BE49-F238E27FC236}">
                <a16:creationId xmlns:a16="http://schemas.microsoft.com/office/drawing/2014/main" id="{7714DC30-45C3-A745-B2B0-E6B711B16165}"/>
              </a:ext>
            </a:extLst>
          </p:cNvPr>
          <p:cNvPicPr>
            <a:picLocks noChangeAspect="1" noChangeArrowheads="1"/>
          </p:cNvPicPr>
          <p:nvPr/>
        </p:nvPicPr>
        <p:blipFill>
          <a:blip r:embed="rId6" cstate="print"/>
          <a:srcRect/>
          <a:stretch>
            <a:fillRect/>
          </a:stretch>
        </p:blipFill>
        <p:spPr bwMode="auto">
          <a:xfrm>
            <a:off x="933158" y="3867035"/>
            <a:ext cx="348373" cy="348373"/>
          </a:xfrm>
          <a:prstGeom prst="rect">
            <a:avLst/>
          </a:prstGeom>
          <a:noFill/>
        </p:spPr>
      </p:pic>
      <p:sp>
        <p:nvSpPr>
          <p:cNvPr id="13" name="Rectángulo 12">
            <a:hlinkClick r:id="rId7"/>
            <a:extLst>
              <a:ext uri="{FF2B5EF4-FFF2-40B4-BE49-F238E27FC236}">
                <a16:creationId xmlns:a16="http://schemas.microsoft.com/office/drawing/2014/main" id="{D4D53B41-26BC-A644-B492-6E7F0D020DC7}"/>
              </a:ext>
            </a:extLst>
          </p:cNvPr>
          <p:cNvSpPr/>
          <p:nvPr/>
        </p:nvSpPr>
        <p:spPr>
          <a:xfrm>
            <a:off x="1343061" y="4355213"/>
            <a:ext cx="3300947" cy="307777"/>
          </a:xfrm>
          <a:prstGeom prst="rect">
            <a:avLst/>
          </a:prstGeom>
          <a:noFill/>
          <a:ln w="9525">
            <a:noFill/>
            <a:miter lim="800000"/>
          </a:ln>
          <a:effectLst/>
        </p:spPr>
        <p:txBody>
          <a:bodyPr vert="horz" wrap="square" lIns="91440" tIns="45720" rIns="91440" bIns="45720" numCol="1" anchor="ctr" anchorCtr="0" compatLnSpc="1">
            <a:spAutoFit/>
          </a:bodyPr>
          <a:lstStyle/>
          <a:p>
            <a:pPr eaLnBrk="0" fontAlgn="base" hangingPunct="0">
              <a:spcBef>
                <a:spcPct val="0"/>
              </a:spcBef>
              <a:spcAft>
                <a:spcPct val="0"/>
              </a:spcAft>
            </a:pPr>
            <a:r>
              <a:rPr lang="es-ES_tradnl" sz="1400" b="1" dirty="0">
                <a:solidFill>
                  <a:srgbClr val="CD0034"/>
                </a:solidFill>
                <a:latin typeface="Helvetica" panose="020B0604020202020204" pitchFamily="34" charset="0"/>
                <a:cs typeface="Helvetica" panose="020B0604020202020204" pitchFamily="34" charset="0"/>
              </a:rPr>
              <a:t>facebook.com/economiasocial.coop </a:t>
            </a:r>
          </a:p>
        </p:txBody>
      </p:sp>
      <p:pic>
        <p:nvPicPr>
          <p:cNvPr id="14" name="Imagen 13" descr="Imagen que contiene dibujo&#10;&#10;Descripción generada automáticamente">
            <a:hlinkClick r:id="rId8"/>
            <a:extLst>
              <a:ext uri="{FF2B5EF4-FFF2-40B4-BE49-F238E27FC236}">
                <a16:creationId xmlns:a16="http://schemas.microsoft.com/office/drawing/2014/main" id="{80C48914-C542-7144-873E-DAFF3526C05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7089" y="4293403"/>
            <a:ext cx="380510" cy="380510"/>
          </a:xfrm>
          <a:prstGeom prst="rect">
            <a:avLst/>
          </a:prstGeom>
        </p:spPr>
      </p:pic>
      <p:pic>
        <p:nvPicPr>
          <p:cNvPr id="6" name="Imagen 5">
            <a:extLst>
              <a:ext uri="{FF2B5EF4-FFF2-40B4-BE49-F238E27FC236}">
                <a16:creationId xmlns:a16="http://schemas.microsoft.com/office/drawing/2014/main" id="{50D3CA0B-7B38-974A-A7A3-C56A470BD2B1}"/>
              </a:ext>
            </a:extLst>
          </p:cNvPr>
          <p:cNvPicPr>
            <a:picLocks noChangeAspect="1"/>
          </p:cNvPicPr>
          <p:nvPr/>
        </p:nvPicPr>
        <p:blipFill rotWithShape="1">
          <a:blip r:embed="rId10"/>
          <a:srcRect l="5202"/>
          <a:stretch/>
        </p:blipFill>
        <p:spPr>
          <a:xfrm>
            <a:off x="921362" y="4751907"/>
            <a:ext cx="371964" cy="370776"/>
          </a:xfrm>
          <a:prstGeom prst="rect">
            <a:avLst/>
          </a:prstGeom>
        </p:spPr>
      </p:pic>
      <p:pic>
        <p:nvPicPr>
          <p:cNvPr id="8" name="Imagen 7">
            <a:extLst>
              <a:ext uri="{FF2B5EF4-FFF2-40B4-BE49-F238E27FC236}">
                <a16:creationId xmlns:a16="http://schemas.microsoft.com/office/drawing/2014/main" id="{09E5BAE5-DA36-D542-8B81-926351403508}"/>
              </a:ext>
            </a:extLst>
          </p:cNvPr>
          <p:cNvPicPr>
            <a:picLocks noChangeAspect="1"/>
          </p:cNvPicPr>
          <p:nvPr/>
        </p:nvPicPr>
        <p:blipFill rotWithShape="1">
          <a:blip r:embed="rId11"/>
          <a:srcRect l="7423" t="5943" r="9758"/>
          <a:stretch/>
        </p:blipFill>
        <p:spPr>
          <a:xfrm>
            <a:off x="941758" y="3417153"/>
            <a:ext cx="331173" cy="371887"/>
          </a:xfrm>
          <a:prstGeom prst="rect">
            <a:avLst/>
          </a:prstGeom>
        </p:spPr>
      </p:pic>
      <p:sp>
        <p:nvSpPr>
          <p:cNvPr id="19" name="Rectangle 1">
            <a:hlinkClick r:id="rId4"/>
            <a:extLst>
              <a:ext uri="{FF2B5EF4-FFF2-40B4-BE49-F238E27FC236}">
                <a16:creationId xmlns:a16="http://schemas.microsoft.com/office/drawing/2014/main" id="{C6C20494-799F-C44C-B316-9483A3F3FDF6}"/>
              </a:ext>
            </a:extLst>
          </p:cNvPr>
          <p:cNvSpPr>
            <a:spLocks noChangeArrowheads="1"/>
          </p:cNvSpPr>
          <p:nvPr/>
        </p:nvSpPr>
        <p:spPr bwMode="auto">
          <a:xfrm>
            <a:off x="1343061" y="4787381"/>
            <a:ext cx="1695671" cy="307777"/>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defTabSz="914400" rtl="0" eaLnBrk="0" fontAlgn="base" latinLnBrk="0" hangingPunct="0">
              <a:lnSpc>
                <a:spcPct val="100000"/>
              </a:lnSpc>
              <a:spcBef>
                <a:spcPct val="0"/>
              </a:spcBef>
              <a:spcAft>
                <a:spcPct val="0"/>
              </a:spcAft>
              <a:buClrTx/>
              <a:buSzTx/>
              <a:buFontTx/>
              <a:buNone/>
            </a:pPr>
            <a:r>
              <a:rPr lang="ca-ES" sz="1400" b="1" dirty="0">
                <a:solidFill>
                  <a:srgbClr val="CD0034"/>
                </a:solidFill>
                <a:latin typeface="Helvetica" panose="020B0604020202020204" pitchFamily="34" charset="0"/>
                <a:cs typeface="Helvetica" panose="020B0604020202020204" pitchFamily="34" charset="0"/>
              </a:rPr>
              <a:t>@econ_socialcat</a:t>
            </a:r>
          </a:p>
        </p:txBody>
      </p:sp>
    </p:spTree>
    <p:extLst>
      <p:ext uri="{BB962C8B-B14F-4D97-AF65-F5344CB8AC3E}">
        <p14:creationId xmlns:p14="http://schemas.microsoft.com/office/powerpoint/2010/main" val="1595000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1. QUÈ ÉS LA UNITAT PRODUCTIVA</a:t>
            </a:r>
          </a:p>
        </p:txBody>
      </p:sp>
      <p:sp>
        <p:nvSpPr>
          <p:cNvPr id="6" name="CuadroTexto 5">
            <a:extLst>
              <a:ext uri="{FF2B5EF4-FFF2-40B4-BE49-F238E27FC236}">
                <a16:creationId xmlns:a16="http://schemas.microsoft.com/office/drawing/2014/main" id="{CD6868A4-4B08-44E8-AF93-56D38279D9A9}"/>
              </a:ext>
            </a:extLst>
          </p:cNvPr>
          <p:cNvSpPr txBox="1"/>
          <p:nvPr/>
        </p:nvSpPr>
        <p:spPr>
          <a:xfrm>
            <a:off x="394980" y="3284984"/>
            <a:ext cx="8352928" cy="1332224"/>
          </a:xfrm>
          <a:prstGeom prst="rect">
            <a:avLst/>
          </a:prstGeom>
          <a:noFill/>
        </p:spPr>
        <p:txBody>
          <a:bodyPr wrap="square">
            <a:spAutoFit/>
          </a:bodyPr>
          <a:lstStyle/>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Conjunt de mitjans organitzats per a l’exercici d’una activitat econòmica essencial o accessòria (art. 200 TRLC).</a:t>
            </a:r>
          </a:p>
          <a:p>
            <a:pPr algn="just">
              <a:lnSpc>
                <a:spcPct val="107000"/>
              </a:lnSpc>
              <a:spcAft>
                <a:spcPts val="800"/>
              </a:spcAft>
            </a:pPr>
            <a:endParaRPr lang="ca-ES" sz="1600" dirty="0">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637788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EN QUÈ CONSISTEIX LA COMPRA DE LA UNITAT PRODUCTIVA</a:t>
            </a:r>
          </a:p>
        </p:txBody>
      </p:sp>
      <p:sp>
        <p:nvSpPr>
          <p:cNvPr id="9" name="CuadroTexto 8">
            <a:extLst>
              <a:ext uri="{FF2B5EF4-FFF2-40B4-BE49-F238E27FC236}">
                <a16:creationId xmlns:a16="http://schemas.microsoft.com/office/drawing/2014/main" id="{04971E31-B445-44D3-84CE-D9D8BB7AF650}"/>
              </a:ext>
            </a:extLst>
          </p:cNvPr>
          <p:cNvSpPr txBox="1"/>
          <p:nvPr/>
        </p:nvSpPr>
        <p:spPr>
          <a:xfrm>
            <a:off x="395536" y="2276872"/>
            <a:ext cx="8352928" cy="4421595"/>
          </a:xfrm>
          <a:prstGeom prst="rect">
            <a:avLst/>
          </a:prstGeom>
          <a:noFill/>
        </p:spPr>
        <p:txBody>
          <a:bodyPr wrap="square">
            <a:spAutoFit/>
          </a:bodyPr>
          <a:lstStyle/>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Adquisició d’aquest conjunt de bens, drets, contractes </a:t>
            </a:r>
            <a:r>
              <a:rPr lang="ca-ES" sz="1600" dirty="0">
                <a:latin typeface="Helvetica" panose="020B0604020202020204" pitchFamily="34" charset="0"/>
                <a:ea typeface="Calibri" panose="020F0502020204030204" pitchFamily="34" charset="0"/>
                <a:cs typeface="Helvetica" panose="020B0604020202020204" pitchFamily="34" charset="0"/>
              </a:rPr>
              <a:t>i mitjans organitzats en el marc d’un procediment concursal.</a:t>
            </a: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latin typeface="Helvetica" panose="020B0604020202020204" pitchFamily="34" charset="0"/>
                <a:ea typeface="Calibri" panose="020F0502020204030204" pitchFamily="34" charset="0"/>
                <a:cs typeface="Helvetica" panose="020B0604020202020204" pitchFamily="34" charset="0"/>
              </a:rPr>
              <a:t>La compra de la Unitat Productiva pot incloure:</a:t>
            </a:r>
          </a:p>
          <a:p>
            <a:pPr marL="742950" lvl="1" indent="-285750" algn="just">
              <a:lnSpc>
                <a:spcPct val="107000"/>
              </a:lnSpc>
              <a:spcAft>
                <a:spcPts val="800"/>
              </a:spcAft>
              <a:buFont typeface="Wingdings" panose="05000000000000000000" pitchFamily="2" charset="2"/>
              <a:buChar char="ü"/>
            </a:pPr>
            <a:r>
              <a:rPr lang="ca-ES" sz="1600" dirty="0">
                <a:effectLst/>
                <a:latin typeface="Helvetica" panose="020B0604020202020204" pitchFamily="34" charset="0"/>
                <a:ea typeface="Calibri" panose="020F0502020204030204" pitchFamily="34" charset="0"/>
                <a:cs typeface="Helvetica" panose="020B0604020202020204" pitchFamily="34" charset="0"/>
              </a:rPr>
              <a:t>Adquisició d’actius afectes a la unitat productiva.</a:t>
            </a:r>
          </a:p>
          <a:p>
            <a:pPr marL="742950" lvl="1" indent="-285750" algn="just">
              <a:lnSpc>
                <a:spcPct val="107000"/>
              </a:lnSpc>
              <a:spcAft>
                <a:spcPts val="800"/>
              </a:spcAft>
              <a:buFont typeface="Wingdings" panose="05000000000000000000" pitchFamily="2" charset="2"/>
              <a:buChar char="ü"/>
            </a:pPr>
            <a:r>
              <a:rPr lang="ca-ES" sz="1600" dirty="0">
                <a:effectLst/>
                <a:latin typeface="Helvetica" panose="020B0604020202020204" pitchFamily="34" charset="0"/>
                <a:ea typeface="Calibri" panose="020F0502020204030204" pitchFamily="34" charset="0"/>
                <a:cs typeface="Helvetica" panose="020B0604020202020204" pitchFamily="34" charset="0"/>
              </a:rPr>
              <a:t>Subrogació en els contractes laborals de tot o part dels treballadors afectes a la UP adquirida.</a:t>
            </a:r>
          </a:p>
          <a:p>
            <a:pPr marL="742950" lvl="1"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Subrogació en els contractes vigents afectes a la activitat transmesa.</a:t>
            </a:r>
          </a:p>
          <a:p>
            <a:pPr marL="742950" lvl="1" indent="-285750" algn="just">
              <a:lnSpc>
                <a:spcPct val="107000"/>
              </a:lnSpc>
              <a:spcAft>
                <a:spcPts val="800"/>
              </a:spcAft>
              <a:buFont typeface="Wingdings" panose="05000000000000000000" pitchFamily="2" charset="2"/>
              <a:buChar char="ü"/>
            </a:pPr>
            <a:r>
              <a:rPr lang="ca-ES" sz="1600" dirty="0">
                <a:latin typeface="Helvetica" panose="020B0604020202020204" pitchFamily="34" charset="0"/>
                <a:ea typeface="Calibri" panose="020F0502020204030204" pitchFamily="34" charset="0"/>
                <a:cs typeface="Helvetica" panose="020B0604020202020204" pitchFamily="34" charset="0"/>
              </a:rPr>
              <a:t>Subrogació en les llicencies o autoritzacions administratives afectes a la continuïtat de la activitat.</a:t>
            </a: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a:p>
            <a:pPr algn="just">
              <a:lnSpc>
                <a:spcPct val="107000"/>
              </a:lnSpc>
              <a:spcAft>
                <a:spcPts val="800"/>
              </a:spcAft>
            </a:pPr>
            <a:r>
              <a:rPr lang="ca-ES" sz="1600" dirty="0">
                <a:effectLst/>
                <a:latin typeface="Helvetica" panose="020B0604020202020204" pitchFamily="34" charset="0"/>
                <a:ea typeface="Calibri" panose="020F0502020204030204" pitchFamily="34" charset="0"/>
                <a:cs typeface="Helvetica" panose="020B0604020202020204" pitchFamily="34" charset="0"/>
              </a:rPr>
              <a:t> </a:t>
            </a:r>
          </a:p>
        </p:txBody>
      </p:sp>
    </p:spTree>
    <p:extLst>
      <p:ext uri="{BB962C8B-B14F-4D97-AF65-F5344CB8AC3E}">
        <p14:creationId xmlns:p14="http://schemas.microsoft.com/office/powerpoint/2010/main" val="4221051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LIMITACIONS DE RESPONSABILITAT (art 224)</a:t>
            </a:r>
          </a:p>
        </p:txBody>
      </p:sp>
      <p:sp>
        <p:nvSpPr>
          <p:cNvPr id="9" name="CuadroTexto 8">
            <a:extLst>
              <a:ext uri="{FF2B5EF4-FFF2-40B4-BE49-F238E27FC236}">
                <a16:creationId xmlns:a16="http://schemas.microsoft.com/office/drawing/2014/main" id="{04971E31-B445-44D3-84CE-D9D8BB7AF650}"/>
              </a:ext>
            </a:extLst>
          </p:cNvPr>
          <p:cNvSpPr txBox="1"/>
          <p:nvPr/>
        </p:nvSpPr>
        <p:spPr>
          <a:xfrm>
            <a:off x="394980" y="2708920"/>
            <a:ext cx="8352928" cy="2554545"/>
          </a:xfrm>
          <a:prstGeom prst="rect">
            <a:avLst/>
          </a:prstGeom>
          <a:noFill/>
        </p:spPr>
        <p:txBody>
          <a:bodyPr wrap="square">
            <a:spAutoFit/>
          </a:bodyPr>
          <a:lstStyle/>
          <a:p>
            <a:pPr algn="just"/>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L’adquirent de la UP adquirida dins un procediment concursal no respon de pagament dels crèdits anteriors no satisfets, excepte quan:</a:t>
            </a:r>
          </a:p>
          <a:p>
            <a:pPr algn="just"/>
            <a:endPar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endParaRPr>
          </a:p>
          <a:p>
            <a:pPr marL="1200150" lvl="2" indent="-285750" algn="just">
              <a:buFont typeface="Wingdings" panose="05000000000000000000" pitchFamily="2" charset="2"/>
              <a:buChar char="ü"/>
            </a:pPr>
            <a:r>
              <a:rPr lang="ca-ES" sz="16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L’adquirent assumeixi aquest pagament de forma voluntària.</a:t>
            </a:r>
          </a:p>
          <a:p>
            <a:pPr algn="just"/>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	</a:t>
            </a:r>
          </a:p>
          <a:p>
            <a:pPr marL="1200150" lvl="2" indent="-285750" algn="just">
              <a:buFont typeface="Wingdings" panose="05000000000000000000" pitchFamily="2" charset="2"/>
              <a:buChar char="ü"/>
            </a:pPr>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Quan ho estableixi una disposició legal.</a:t>
            </a:r>
          </a:p>
          <a:p>
            <a:pPr algn="just"/>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	</a:t>
            </a:r>
          </a:p>
          <a:p>
            <a:pPr marL="1200150" lvl="2" indent="-285750" algn="just">
              <a:buFont typeface="Wingdings" panose="05000000000000000000" pitchFamily="2" charset="2"/>
              <a:buChar char="ü"/>
            </a:pPr>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Es produeixi successió d’empresa respecte els crèdits laborals i de la seguretat social corresponents als treballadors subrogats. (excepte els assumits per FOGASA si així ho acorda el jutge del concurs).</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297274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PERSONES ESPECIALMENT RELACIONADES</a:t>
            </a:r>
          </a:p>
        </p:txBody>
      </p:sp>
      <p:sp>
        <p:nvSpPr>
          <p:cNvPr id="4" name="CuadroTexto 3">
            <a:extLst>
              <a:ext uri="{FF2B5EF4-FFF2-40B4-BE49-F238E27FC236}">
                <a16:creationId xmlns:a16="http://schemas.microsoft.com/office/drawing/2014/main" id="{2E23AD7E-C18F-4C96-9859-3ABA979CB1BF}"/>
              </a:ext>
            </a:extLst>
          </p:cNvPr>
          <p:cNvSpPr txBox="1"/>
          <p:nvPr/>
        </p:nvSpPr>
        <p:spPr>
          <a:xfrm>
            <a:off x="395536" y="2204864"/>
            <a:ext cx="8352928" cy="4339650"/>
          </a:xfrm>
          <a:prstGeom prst="rect">
            <a:avLst/>
          </a:prstGeom>
          <a:noFill/>
        </p:spPr>
        <p:txBody>
          <a:bodyPr wrap="square">
            <a:spAutoFit/>
          </a:bodyPr>
          <a:lstStyle/>
          <a:p>
            <a:pPr algn="just"/>
            <a:r>
              <a:rPr lang="ca-ES" dirty="0">
                <a:solidFill>
                  <a:srgbClr val="000000"/>
                </a:solidFill>
                <a:latin typeface="Helvetica" panose="020B0604020202020204" pitchFamily="34" charset="0"/>
                <a:ea typeface="Calibri" panose="020F0502020204030204" pitchFamily="34" charset="0"/>
                <a:cs typeface="Helvetica" panose="020B0604020202020204" pitchFamily="34" charset="0"/>
              </a:rPr>
              <a:t>No s’aplica l’exoneració de responsabilitat quant l’adquirent és persona especialment relacionada amb la concursada. (art. 224.2)</a:t>
            </a:r>
          </a:p>
          <a:p>
            <a:pPr algn="just"/>
            <a:endParaRPr lang="ca-ES" sz="16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endParaRPr>
          </a:p>
          <a:p>
            <a:pPr algn="just"/>
            <a:r>
              <a:rPr lang="ca-ES" sz="16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Son persones especialment relacionades amb una persona jurídica concursada, els següents:</a:t>
            </a:r>
          </a:p>
          <a:p>
            <a:pPr algn="just"/>
            <a:r>
              <a:rPr lang="ca-ES" sz="1600" dirty="0">
                <a:solidFill>
                  <a:srgbClr val="000000"/>
                </a:solidFill>
                <a:effectLst/>
                <a:latin typeface="Helvetica" panose="020B0604020202020204" pitchFamily="34" charset="0"/>
                <a:ea typeface="Calibri" panose="020F0502020204030204" pitchFamily="34" charset="0"/>
                <a:cs typeface="Helvetica" panose="020B0604020202020204" pitchFamily="34" charset="0"/>
              </a:rPr>
              <a:t>Art 283:</a:t>
            </a:r>
          </a:p>
          <a:p>
            <a:pPr marL="285750" indent="-285750" algn="just">
              <a:buFont typeface="Wingdings" panose="05000000000000000000" pitchFamily="2" charset="2"/>
              <a:buChar char="ü"/>
            </a:pPr>
            <a:r>
              <a:rPr lang="ca-ES" sz="1600" dirty="0">
                <a:solidFill>
                  <a:srgbClr val="000000"/>
                </a:solidFill>
                <a:latin typeface="Helvetica" panose="020B0604020202020204" pitchFamily="34" charset="0"/>
                <a:cs typeface="Helvetica" panose="020B0604020202020204" pitchFamily="34" charset="0"/>
              </a:rPr>
              <a:t>Els socis que conforme la llei, siguin personal i il·limitadament responsables dels deutes socials.</a:t>
            </a:r>
          </a:p>
          <a:p>
            <a:pPr marL="285750" indent="-285750" algn="just">
              <a:buFont typeface="Wingdings" panose="05000000000000000000" pitchFamily="2" charset="2"/>
              <a:buChar char="ü"/>
            </a:pPr>
            <a:r>
              <a:rPr lang="ca-ES" sz="1600" dirty="0">
                <a:solidFill>
                  <a:srgbClr val="000000"/>
                </a:solidFill>
                <a:latin typeface="Helvetica" panose="020B0604020202020204" pitchFamily="34" charset="0"/>
                <a:cs typeface="Helvetica" panose="020B0604020202020204" pitchFamily="34" charset="0"/>
              </a:rPr>
              <a:t>Els socis que siguin titulars, directa o indirectament de, al menys, un 5% del capital social (si la concursada te valors admesos a negociació en mercat secundari oficial), o un 10% si no els te.</a:t>
            </a:r>
          </a:p>
          <a:p>
            <a:pPr marL="285750" indent="-285750" algn="just">
              <a:buFont typeface="Wingdings" panose="05000000000000000000" pitchFamily="2" charset="2"/>
              <a:buChar char="ü"/>
            </a:pPr>
            <a:r>
              <a:rPr lang="ca-ES" sz="1600" dirty="0">
                <a:solidFill>
                  <a:srgbClr val="000000"/>
                </a:solidFill>
                <a:latin typeface="Helvetica" panose="020B0604020202020204" pitchFamily="34" charset="0"/>
                <a:cs typeface="Helvetica" panose="020B0604020202020204" pitchFamily="34" charset="0"/>
              </a:rPr>
              <a:t>Si els socis son persones naturals, també tenen la consideració de especialment relacionades: (i) el cònjuge o parella de fet del soci, (ii) els ascendents, descendents i germans del soci, (iii) les persones jurídiques controlades per algun d’aquests o societats del mateix grup empresarial i (iv) les persones jurídiques que tinguin com a administrador alguna de les anteriors.</a:t>
            </a:r>
          </a:p>
          <a:p>
            <a:pPr algn="just"/>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16219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a:solidFill>
                  <a:schemeClr val="bg1"/>
                </a:solidFill>
                <a:latin typeface="Helvetica" panose="020B0604020202020204" pitchFamily="34" charset="0"/>
                <a:ea typeface="Arial Unicode MS" panose="020B0604020202020204" pitchFamily="34" charset="-128"/>
                <a:cs typeface="Helvetica" panose="020B0604020202020204" pitchFamily="34" charset="0"/>
              </a:rPr>
              <a:t>PERSONES ESPECIALMENT RELACIONADES</a:t>
            </a:r>
            <a:endPar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9" name="CuadroTexto 8">
            <a:extLst>
              <a:ext uri="{FF2B5EF4-FFF2-40B4-BE49-F238E27FC236}">
                <a16:creationId xmlns:a16="http://schemas.microsoft.com/office/drawing/2014/main" id="{04971E31-B445-44D3-84CE-D9D8BB7AF650}"/>
              </a:ext>
            </a:extLst>
          </p:cNvPr>
          <p:cNvSpPr txBox="1"/>
          <p:nvPr/>
        </p:nvSpPr>
        <p:spPr>
          <a:xfrm>
            <a:off x="395536" y="2204864"/>
            <a:ext cx="8352928" cy="2308324"/>
          </a:xfrm>
          <a:prstGeom prst="rect">
            <a:avLst/>
          </a:prstGeom>
          <a:noFill/>
        </p:spPr>
        <p:txBody>
          <a:bodyPr wrap="square">
            <a:spAutoFit/>
          </a:bodyPr>
          <a:lstStyle/>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Els administradors de </a:t>
            </a:r>
            <a:r>
              <a:rPr lang="ca-ES" sz="1600" dirty="0">
                <a:solidFill>
                  <a:srgbClr val="000000"/>
                </a:solidFill>
                <a:latin typeface="Helvetica" panose="020B0604020202020204" pitchFamily="34" charset="0"/>
                <a:cs typeface="Helvetica" panose="020B0604020202020204" pitchFamily="34" charset="0"/>
              </a:rPr>
              <a:t>dret o de fet de la concursada, els seus directors generals i qui ho hagi estat en els dos anys anteriors a la declaració de concurs.</a:t>
            </a:r>
          </a:p>
          <a:p>
            <a:pPr marL="285750" indent="-285750" algn="just">
              <a:buFont typeface="Wingdings" panose="05000000000000000000" pitchFamily="2" charset="2"/>
              <a:buChar char="ü"/>
            </a:pPr>
            <a:endParaRPr lang="ca-ES" sz="1600" b="0" i="0" dirty="0">
              <a:solidFill>
                <a:srgbClr val="000000"/>
              </a:solidFill>
              <a:effectLst/>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r>
              <a:rPr lang="ca-ES" sz="1600" b="0" i="0" dirty="0">
                <a:solidFill>
                  <a:srgbClr val="000000"/>
                </a:solidFill>
                <a:effectLst/>
                <a:latin typeface="Helvetica" panose="020B0604020202020204" pitchFamily="34" charset="0"/>
                <a:cs typeface="Helvetica" panose="020B0604020202020204" pitchFamily="34" charset="0"/>
              </a:rPr>
              <a:t>Les societats que formin part del mateix grup que la concursada.</a:t>
            </a:r>
          </a:p>
          <a:p>
            <a:pPr marL="285750" indent="-285750" algn="just">
              <a:buFont typeface="Wingdings" panose="05000000000000000000" pitchFamily="2" charset="2"/>
              <a:buChar char="ü"/>
            </a:pPr>
            <a:endParaRPr lang="ca-ES" sz="1600" b="0" i="0" dirty="0">
              <a:solidFill>
                <a:srgbClr val="000000"/>
              </a:solidFill>
              <a:effectLst/>
              <a:latin typeface="Helvetica" panose="020B0604020202020204" pitchFamily="34" charset="0"/>
              <a:cs typeface="Helvetica" panose="020B0604020202020204" pitchFamily="34" charset="0"/>
            </a:endParaRPr>
          </a:p>
          <a:p>
            <a:pPr marL="285750" indent="-285750" algn="just">
              <a:buFont typeface="Wingdings" panose="05000000000000000000" pitchFamily="2" charset="2"/>
              <a:buChar char="ü"/>
            </a:pPr>
            <a:r>
              <a:rPr lang="ca-ES" sz="1600" dirty="0">
                <a:solidFill>
                  <a:srgbClr val="000000"/>
                </a:solidFill>
                <a:latin typeface="Helvetica" panose="020B0604020202020204" pitchFamily="34" charset="0"/>
                <a:cs typeface="Helvetica" panose="020B0604020202020204" pitchFamily="34" charset="0"/>
              </a:rPr>
              <a:t>Els socis comuns de la concursada amb els de una altre societat del grup</a:t>
            </a:r>
            <a:r>
              <a:rPr lang="ca-ES" sz="1600" b="0" i="0" dirty="0">
                <a:solidFill>
                  <a:srgbClr val="000000"/>
                </a:solidFill>
                <a:effectLst/>
                <a:latin typeface="Helvetica" panose="020B0604020202020204" pitchFamily="34" charset="0"/>
                <a:cs typeface="Helvetica" panose="020B0604020202020204" pitchFamily="34" charset="0"/>
              </a:rPr>
              <a:t>, sempre que, en el moment de naixement del dret de crèdit, siguin titulars en aquesta societat</a:t>
            </a:r>
            <a:r>
              <a:rPr lang="ca-ES" sz="1600" dirty="0">
                <a:solidFill>
                  <a:srgbClr val="000000"/>
                </a:solidFill>
                <a:latin typeface="Helvetica" panose="020B0604020202020204" pitchFamily="34" charset="0"/>
                <a:cs typeface="Helvetica" panose="020B0604020202020204" pitchFamily="34" charset="0"/>
              </a:rPr>
              <a:t>, directe o indirectament de, al menys, un 5%</a:t>
            </a:r>
            <a:r>
              <a:rPr lang="ca-ES" sz="1600" b="0" i="0" dirty="0">
                <a:solidFill>
                  <a:srgbClr val="000000"/>
                </a:solidFill>
                <a:effectLst/>
                <a:latin typeface="Helvetica" panose="020B0604020202020204" pitchFamily="34" charset="0"/>
                <a:cs typeface="Helvetica" panose="020B0604020202020204" pitchFamily="34" charset="0"/>
              </a:rPr>
              <a:t> del capital social (si la concursada te valors admesos a negociació en mercat secundari oficial), o un 10% si no </a:t>
            </a:r>
            <a:r>
              <a:rPr lang="ca-ES" sz="1600" dirty="0">
                <a:solidFill>
                  <a:srgbClr val="000000"/>
                </a:solidFill>
                <a:latin typeface="Helvetica" panose="020B0604020202020204" pitchFamily="34" charset="0"/>
                <a:cs typeface="Helvetica" panose="020B0604020202020204" pitchFamily="34" charset="0"/>
              </a:rPr>
              <a:t>els te.</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1677539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r>
              <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rPr>
              <a:t>Successió d’empresa a efectes laborals i de la seguretat social</a:t>
            </a:r>
          </a:p>
        </p:txBody>
      </p:sp>
      <p:sp>
        <p:nvSpPr>
          <p:cNvPr id="5" name="CuadroTexto 4">
            <a:extLst>
              <a:ext uri="{FF2B5EF4-FFF2-40B4-BE49-F238E27FC236}">
                <a16:creationId xmlns:a16="http://schemas.microsoft.com/office/drawing/2014/main" id="{02282E9A-F4C4-45ED-8CDD-6E30D908727B}"/>
              </a:ext>
            </a:extLst>
          </p:cNvPr>
          <p:cNvSpPr txBox="1"/>
          <p:nvPr/>
        </p:nvSpPr>
        <p:spPr>
          <a:xfrm>
            <a:off x="539552" y="2204864"/>
            <a:ext cx="8352928" cy="3354765"/>
          </a:xfrm>
          <a:prstGeom prst="rect">
            <a:avLst/>
          </a:prstGeom>
          <a:noFill/>
        </p:spPr>
        <p:txBody>
          <a:bodyPr wrap="square">
            <a:spAutoFit/>
          </a:bodyPr>
          <a:lstStyle/>
          <a:p>
            <a:pPr marL="285750" indent="-285750" algn="just">
              <a:buFontTx/>
              <a:buChar char="-"/>
            </a:pPr>
            <a:r>
              <a:rPr lang="ca-ES" sz="1600" b="0" i="0" dirty="0">
                <a:solidFill>
                  <a:srgbClr val="000000"/>
                </a:solidFill>
                <a:effectLst/>
                <a:latin typeface="Helvetica" panose="020B0604020202020204" pitchFamily="34" charset="0"/>
                <a:cs typeface="Helvetica" panose="020B0604020202020204" pitchFamily="34" charset="0"/>
              </a:rPr>
              <a:t>Sentència Sala de lo Social del Tribunal Suprem de 25/09/2008:</a:t>
            </a:r>
          </a:p>
          <a:p>
            <a:pPr marL="285750" indent="-285750" algn="just">
              <a:buFontTx/>
              <a:buChar char="-"/>
            </a:pPr>
            <a:endParaRPr lang="ca-ES" sz="1600" dirty="0">
              <a:solidFill>
                <a:srgbClr val="000000"/>
              </a:solidFill>
              <a:latin typeface="Helvetica" panose="020B0604020202020204" pitchFamily="34" charset="0"/>
              <a:cs typeface="Helvetica" panose="020B0604020202020204" pitchFamily="34" charset="0"/>
            </a:endParaRPr>
          </a:p>
          <a:p>
            <a:pPr algn="l"/>
            <a:r>
              <a:rPr lang="es-ES" sz="1800" b="0" i="0" u="none" strike="noStrike" baseline="0" dirty="0">
                <a:solidFill>
                  <a:srgbClr val="333333"/>
                </a:solidFill>
                <a:latin typeface="f1bkvtxp-dz6-f03-7yaefrf8s3vb"/>
              </a:rPr>
              <a:t>1.- …. superando anterior criterio jurisprudencial que sostenía la existencia de sucesión de empresa cuando la explotación se transmite -vía subasta judicial- a la SAL previamente constituida por los trabajadores despedidos, que aportan sus subsidios de desempleo (así, las </a:t>
            </a:r>
            <a:r>
              <a:rPr lang="es-ES" sz="1800" b="0" i="0" u="none" strike="noStrike" baseline="0" dirty="0">
                <a:solidFill>
                  <a:srgbClr val="818DBD"/>
                </a:solidFill>
                <a:latin typeface="f1bkvtxp-dz6-f03-7yaefrf8s3vb"/>
              </a:rPr>
              <a:t>SSTS de 16/11/92</a:t>
            </a:r>
            <a:r>
              <a:rPr lang="es-ES" sz="1800" b="0" i="0" u="none" strike="noStrike" baseline="0" dirty="0">
                <a:solidFill>
                  <a:srgbClr val="333333"/>
                </a:solidFill>
                <a:latin typeface="f1bkvtxp-dz6-f03-7yaefrf8s3vb"/>
              </a:rPr>
              <a:t>; 15/02/93 -</a:t>
            </a:r>
            <a:r>
              <a:rPr lang="es-ES" sz="1800" b="0" i="0" u="none" strike="noStrike" baseline="0" dirty="0" err="1">
                <a:solidFill>
                  <a:srgbClr val="333333"/>
                </a:solidFill>
                <a:latin typeface="f1bkvtxp-dz6-f03-7yaefrf8s3vb"/>
              </a:rPr>
              <a:t>rcud</a:t>
            </a:r>
            <a:r>
              <a:rPr lang="es-ES" sz="1800" b="0" i="0" u="none" strike="noStrike" baseline="0" dirty="0">
                <a:solidFill>
                  <a:srgbClr val="333333"/>
                </a:solidFill>
                <a:latin typeface="f1bkvtxp-dz6-f03-7yaefrf8s3vb"/>
              </a:rPr>
              <a:t> 1093/92;  20/03/93 -</a:t>
            </a:r>
            <a:r>
              <a:rPr lang="es-ES" sz="1800" b="0" i="0" u="none" strike="noStrike" baseline="0" dirty="0" err="1">
                <a:solidFill>
                  <a:srgbClr val="333333"/>
                </a:solidFill>
                <a:latin typeface="f1bkvtxp-dz6-f03-7yaefrf8s3vb"/>
              </a:rPr>
              <a:t>rcud</a:t>
            </a:r>
            <a:r>
              <a:rPr lang="es-ES" sz="1800" b="0" i="0" u="none" strike="noStrike" baseline="0" dirty="0">
                <a:solidFill>
                  <a:srgbClr val="333333"/>
                </a:solidFill>
                <a:latin typeface="f1bkvtxp-dz6-f03-7yaefrf8s3vb"/>
              </a:rPr>
              <a:t> 1326/92 -; 17/05/93 -</a:t>
            </a:r>
            <a:r>
              <a:rPr lang="es-ES" sz="1800" b="0" i="0" u="none" strike="noStrike" baseline="0" dirty="0" err="1">
                <a:solidFill>
                  <a:srgbClr val="333333"/>
                </a:solidFill>
                <a:latin typeface="f1bkvtxp-dz6-f03-7yaefrf8s3vb"/>
              </a:rPr>
              <a:t>rcud</a:t>
            </a:r>
            <a:r>
              <a:rPr lang="es-ES" sz="1800" b="0" i="0" u="none" strike="noStrike" baseline="0" dirty="0">
                <a:solidFill>
                  <a:srgbClr val="333333"/>
                </a:solidFill>
                <a:latin typeface="f1bkvtxp-dz6-f03-7yaefrf8s3vb"/>
              </a:rPr>
              <a:t> 1412/92 -; 16/07/93 -</a:t>
            </a:r>
            <a:r>
              <a:rPr lang="es-ES" sz="1800" b="0" i="0" u="none" strike="noStrike" baseline="0" dirty="0" err="1">
                <a:solidFill>
                  <a:srgbClr val="333333"/>
                </a:solidFill>
                <a:latin typeface="f1bkvtxp-dz6-f03-7yaefrf8s3vb"/>
              </a:rPr>
              <a:t>rcud</a:t>
            </a:r>
            <a:r>
              <a:rPr lang="es-ES" sz="1800" b="0" i="0" u="none" strike="noStrike" baseline="0" dirty="0">
                <a:solidFill>
                  <a:srgbClr val="333333"/>
                </a:solidFill>
                <a:latin typeface="f1bkvtxp-dz6-f03-7yaefrf8s3vb"/>
              </a:rPr>
              <a:t> 1122/92 -; 23/11/93 -</a:t>
            </a:r>
            <a:r>
              <a:rPr lang="es-ES" sz="1800" b="0" i="0" u="none" strike="noStrike" baseline="0" dirty="0" err="1">
                <a:solidFill>
                  <a:srgbClr val="333333"/>
                </a:solidFill>
                <a:latin typeface="f1bkvtxp-dz6-f03-7yaefrf8s3vb"/>
              </a:rPr>
              <a:t>rcud</a:t>
            </a:r>
            <a:r>
              <a:rPr lang="es-ES" sz="1800" b="0" i="0" u="none" strike="noStrike" baseline="0" dirty="0">
                <a:solidFill>
                  <a:srgbClr val="333333"/>
                </a:solidFill>
                <a:latin typeface="f1bkvtxp-dz6-f03-7yaefrf8s3vb"/>
              </a:rPr>
              <a:t> 501/93 -; y 22/12/93 -</a:t>
            </a:r>
            <a:r>
              <a:rPr lang="es-ES" sz="1800" b="0" i="0" u="none" strike="noStrike" baseline="0" dirty="0" err="1">
                <a:solidFill>
                  <a:srgbClr val="333333"/>
                </a:solidFill>
                <a:latin typeface="f1bkvtxp-dz6-f03-7yaefrf8s3vb"/>
              </a:rPr>
              <a:t>rcud</a:t>
            </a:r>
            <a:r>
              <a:rPr lang="es-ES" sz="1800" b="0" i="0" u="none" strike="noStrike" baseline="0" dirty="0">
                <a:solidFill>
                  <a:srgbClr val="333333"/>
                </a:solidFill>
                <a:latin typeface="f1bkvtxp-dz6-f03-7yaefrf8s3vb"/>
              </a:rPr>
              <a:t> 1206/93 -), </a:t>
            </a:r>
            <a:r>
              <a:rPr lang="es-ES" sz="1800" b="1" i="0" u="none" strike="noStrike" baseline="0" dirty="0">
                <a:solidFill>
                  <a:srgbClr val="333333"/>
                </a:solidFill>
                <a:latin typeface="f1bkvtxp-dz6-f03-7yaefrf8s3vb"/>
              </a:rPr>
              <a:t>la vigente doctrina de la Sala mantiene que el art. 44 ET exige que se transmita como tal una empresa o una unidad productiva en funcionamiento o susceptible de estarlo, y este supuesto no se produce cuando ya no existe una organización empresarial que reúna esas condiciones y cuando los contratos de trabajo se han extinguido</a:t>
            </a:r>
            <a:r>
              <a:rPr lang="es-ES" sz="1800" b="0" i="0" u="none" strike="noStrike" baseline="0" dirty="0">
                <a:solidFill>
                  <a:srgbClr val="333333"/>
                </a:solidFill>
                <a:latin typeface="f1bkvtxp-dz6-f03-7yaefrf8s3vb"/>
              </a:rPr>
              <a:t>.</a:t>
            </a:r>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727849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endPar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4" name="CuadroTexto 3">
            <a:extLst>
              <a:ext uri="{FF2B5EF4-FFF2-40B4-BE49-F238E27FC236}">
                <a16:creationId xmlns:a16="http://schemas.microsoft.com/office/drawing/2014/main" id="{2E23AD7E-C18F-4C96-9859-3ABA979CB1BF}"/>
              </a:ext>
            </a:extLst>
          </p:cNvPr>
          <p:cNvSpPr txBox="1"/>
          <p:nvPr/>
        </p:nvSpPr>
        <p:spPr>
          <a:xfrm>
            <a:off x="395536" y="2204864"/>
            <a:ext cx="8352928" cy="3939540"/>
          </a:xfrm>
          <a:prstGeom prst="rect">
            <a:avLst/>
          </a:prstGeom>
          <a:noFill/>
        </p:spPr>
        <p:txBody>
          <a:bodyPr wrap="square">
            <a:spAutoFit/>
          </a:bodyPr>
          <a:lstStyle/>
          <a:p>
            <a:pPr algn="l"/>
            <a:r>
              <a:rPr lang="es-ES" b="0" i="0" u="none" strike="noStrike" baseline="0" dirty="0">
                <a:solidFill>
                  <a:srgbClr val="333333"/>
                </a:solidFill>
                <a:latin typeface="f1bkvtxp-dz6-f03-7yaefrf8s3vb"/>
              </a:rPr>
              <a:t>Además, la actuación de los trabajadores que, recurriendo a formas asociativas y través de la utilización de relaciones comerciales y de determinados elementos patrimoniales de la anterior empresa, que han obtenido de forma indirecta en el proceso de liquidación de ésta, tratan de lograr un empleo mediante el lanzamiento de un nuevo proyecto empresarial no es sólo una acción lícita, sino </a:t>
            </a:r>
            <a:r>
              <a:rPr lang="es-ES" b="1" i="0" u="none" strike="noStrike" baseline="0" dirty="0">
                <a:solidFill>
                  <a:srgbClr val="333333"/>
                </a:solidFill>
                <a:latin typeface="f1bkvtxp-dz6-f03-7yaefrf8s3vb"/>
              </a:rPr>
              <a:t>que merece la protección del ordenamiento laboral</a:t>
            </a:r>
            <a:r>
              <a:rPr lang="es-ES" b="0" i="0" u="none" strike="noStrike" baseline="0" dirty="0">
                <a:solidFill>
                  <a:srgbClr val="333333"/>
                </a:solidFill>
                <a:latin typeface="f1bkvtxp-dz6-f03-7yaefrf8s3vb"/>
              </a:rPr>
              <a:t> (art. 228.3 LGSS ; RD 1044/1985 ,l de 19/junio), y en estos casos -en los que </a:t>
            </a:r>
            <a:r>
              <a:rPr lang="es-ES" b="1" i="0" u="none" strike="noStrike" baseline="0" dirty="0">
                <a:solidFill>
                  <a:srgbClr val="333333"/>
                </a:solidFill>
                <a:latin typeface="f1bkvtxp-dz6-f03-7yaefrf8s3vb"/>
              </a:rPr>
              <a:t>se trata más de una "reconstrucción" que de una "transmisión" de la empresa- no se está en el supuesto del art. 44 ET </a:t>
            </a:r>
            <a:r>
              <a:rPr lang="es-ES" b="0" i="0" u="none" strike="noStrike" baseline="0" dirty="0">
                <a:solidFill>
                  <a:srgbClr val="333333"/>
                </a:solidFill>
                <a:latin typeface="f1bkvtxp-dz6-f03-7yaefrf8s3vb"/>
              </a:rPr>
              <a:t>, que es una norma con una finalidad de conservación del empleo y no puede convertirse en una fórmula rígida que impide la aplicación de soluciones para la creación de nuevos empleos que sustituyan los perdidos como consecuencia de la crisis de la anterior empresa, como por lo demás permite el art. 4 bis de la Directiva CE 77/187 CE.</a:t>
            </a:r>
          </a:p>
          <a:p>
            <a:pPr algn="l"/>
            <a:endParaRPr lang="es-ES" sz="1800" b="0" i="0" u="none" strike="noStrike" baseline="0" dirty="0">
              <a:solidFill>
                <a:srgbClr val="333333"/>
              </a:solidFill>
              <a:latin typeface="f1bkvtxp-dz6-f03-7yaefrf8s3vb"/>
            </a:endParaRPr>
          </a:p>
          <a:p>
            <a:pPr algn="just"/>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786990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1">
            <a:extLst>
              <a:ext uri="{FF2B5EF4-FFF2-40B4-BE49-F238E27FC236}">
                <a16:creationId xmlns:a16="http://schemas.microsoft.com/office/drawing/2014/main" id="{F5EBCB4C-F336-4733-9D3B-FCB54B77A0D1}"/>
              </a:ext>
            </a:extLst>
          </p:cNvPr>
          <p:cNvSpPr>
            <a:spLocks noChangeArrowheads="1"/>
          </p:cNvSpPr>
          <p:nvPr/>
        </p:nvSpPr>
        <p:spPr bwMode="auto">
          <a:xfrm>
            <a:off x="0" y="1196752"/>
            <a:ext cx="9142888" cy="688412"/>
          </a:xfrm>
          <a:prstGeom prst="rect">
            <a:avLst/>
          </a:prstGeom>
          <a:solidFill>
            <a:srgbClr val="E50038"/>
          </a:solidFill>
          <a:ln w="9525">
            <a:noFill/>
            <a:round/>
            <a:headEnd/>
            <a:tailEnd/>
          </a:ln>
        </p:spPr>
        <p:txBody>
          <a:bodyPr lIns="75222" tIns="37611" rIns="75222" bIns="37611" anchor="ctr"/>
          <a:lstStyle/>
          <a:p>
            <a:pPr marL="71978" algn="ctr" defTabSz="914116"/>
            <a:endParaRPr lang="ca-ES" sz="1633" b="1" dirty="0">
              <a:solidFill>
                <a:schemeClr val="bg1"/>
              </a:solidFill>
              <a:latin typeface="Helvetica" panose="020B0604020202020204" pitchFamily="34" charset="0"/>
              <a:ea typeface="Arial Unicode MS" panose="020B0604020202020204" pitchFamily="34" charset="-128"/>
              <a:cs typeface="Helvetica" panose="020B0604020202020204" pitchFamily="34" charset="0"/>
            </a:endParaRPr>
          </a:p>
        </p:txBody>
      </p:sp>
      <p:sp>
        <p:nvSpPr>
          <p:cNvPr id="4" name="CuadroTexto 3">
            <a:extLst>
              <a:ext uri="{FF2B5EF4-FFF2-40B4-BE49-F238E27FC236}">
                <a16:creationId xmlns:a16="http://schemas.microsoft.com/office/drawing/2014/main" id="{2E23AD7E-C18F-4C96-9859-3ABA979CB1BF}"/>
              </a:ext>
            </a:extLst>
          </p:cNvPr>
          <p:cNvSpPr txBox="1"/>
          <p:nvPr/>
        </p:nvSpPr>
        <p:spPr>
          <a:xfrm>
            <a:off x="395536" y="2204864"/>
            <a:ext cx="8352928" cy="3123932"/>
          </a:xfrm>
          <a:prstGeom prst="rect">
            <a:avLst/>
          </a:prstGeom>
          <a:noFill/>
        </p:spPr>
        <p:txBody>
          <a:bodyPr wrap="square">
            <a:spAutoFit/>
          </a:bodyPr>
          <a:lstStyle/>
          <a:p>
            <a:pPr marL="285750" indent="-285750" algn="just">
              <a:buFontTx/>
              <a:buChar char="-"/>
            </a:pPr>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Sentència del TSJ </a:t>
            </a:r>
            <a:r>
              <a:rPr lang="ca-ES" sz="1600" dirty="0" err="1">
                <a:solidFill>
                  <a:srgbClr val="000000"/>
                </a:solidFill>
                <a:latin typeface="Helvetica" panose="020B0604020202020204" pitchFamily="34" charset="0"/>
                <a:ea typeface="Calibri" panose="020F0502020204030204" pitchFamily="34" charset="0"/>
                <a:cs typeface="Helvetica" panose="020B0604020202020204" pitchFamily="34" charset="0"/>
              </a:rPr>
              <a:t>Pais</a:t>
            </a:r>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 </a:t>
            </a:r>
            <a:r>
              <a:rPr lang="ca-ES" sz="1600" dirty="0" err="1">
                <a:solidFill>
                  <a:srgbClr val="000000"/>
                </a:solidFill>
                <a:latin typeface="Helvetica" panose="020B0604020202020204" pitchFamily="34" charset="0"/>
                <a:ea typeface="Calibri" panose="020F0502020204030204" pitchFamily="34" charset="0"/>
                <a:cs typeface="Helvetica" panose="020B0604020202020204" pitchFamily="34" charset="0"/>
              </a:rPr>
              <a:t>Vasc</a:t>
            </a:r>
            <a:r>
              <a:rPr lang="ca-ES" sz="1600" dirty="0">
                <a:solidFill>
                  <a:srgbClr val="000000"/>
                </a:solidFill>
                <a:latin typeface="Helvetica" panose="020B0604020202020204" pitchFamily="34" charset="0"/>
                <a:ea typeface="Calibri" panose="020F0502020204030204" pitchFamily="34" charset="0"/>
                <a:cs typeface="Helvetica" panose="020B0604020202020204" pitchFamily="34" charset="0"/>
              </a:rPr>
              <a:t> (</a:t>
            </a:r>
            <a:r>
              <a:rPr lang="pt-BR" sz="1600" dirty="0">
                <a:solidFill>
                  <a:srgbClr val="000000"/>
                </a:solidFill>
                <a:latin typeface="Helvetica" panose="020B0604020202020204" pitchFamily="34" charset="0"/>
                <a:cs typeface="Helvetica" panose="020B0604020202020204" pitchFamily="34" charset="0"/>
              </a:rPr>
              <a:t>Social), sec. 1ª, S 17-01-2017, nº 121/2017:</a:t>
            </a:r>
            <a:r>
              <a:rPr lang="ca-ES" sz="1600" dirty="0">
                <a:solidFill>
                  <a:srgbClr val="000000"/>
                </a:solidFill>
                <a:latin typeface="Helvetica" panose="020B0604020202020204" pitchFamily="34" charset="0"/>
                <a:cs typeface="Helvetica" panose="020B0604020202020204" pitchFamily="34" charset="0"/>
              </a:rPr>
              <a:t> </a:t>
            </a:r>
          </a:p>
          <a:p>
            <a:pPr algn="l"/>
            <a:endParaRPr lang="es-ES" sz="1500" b="0" i="0" u="none" strike="noStrike" baseline="0" dirty="0">
              <a:solidFill>
                <a:srgbClr val="333333"/>
              </a:solidFill>
              <a:latin typeface="Helvetica" panose="020B0604020202020204" pitchFamily="34" charset="0"/>
              <a:cs typeface="Helvetica" panose="020B0604020202020204" pitchFamily="34" charset="0"/>
            </a:endParaRPr>
          </a:p>
          <a:p>
            <a:pPr algn="just"/>
            <a:r>
              <a:rPr lang="es-ES" sz="1500" b="0" i="0" u="none" strike="noStrike" baseline="0" dirty="0">
                <a:solidFill>
                  <a:srgbClr val="333333"/>
                </a:solidFill>
                <a:latin typeface="Helvetica" panose="020B0604020202020204" pitchFamily="34" charset="0"/>
                <a:cs typeface="Helvetica" panose="020B0604020202020204" pitchFamily="34" charset="0"/>
              </a:rPr>
              <a:t>Consideramos que acertadamente el Magistrado autor de las resoluciones impugnadas enmarca el supuesto en el que la jurisprudencia considera que no cabe operen las reglas del artículo 44 del Estatuto de los Trabajadores, </a:t>
            </a:r>
            <a:r>
              <a:rPr lang="es-ES" sz="1500" b="1" i="0" u="none" strike="noStrike" baseline="0" dirty="0">
                <a:solidFill>
                  <a:srgbClr val="333333"/>
                </a:solidFill>
                <a:latin typeface="Helvetica" panose="020B0604020202020204" pitchFamily="34" charset="0"/>
                <a:cs typeface="Helvetica" panose="020B0604020202020204" pitchFamily="34" charset="0"/>
              </a:rPr>
              <a:t>al tratarse de empresas de condición laboral o cooperativas, creadas por los propios trabajadores</a:t>
            </a:r>
            <a:r>
              <a:rPr lang="es-ES" sz="1500" b="0" i="0" u="none" strike="noStrike" baseline="0" dirty="0">
                <a:solidFill>
                  <a:srgbClr val="333333"/>
                </a:solidFill>
                <a:latin typeface="Helvetica" panose="020B0604020202020204" pitchFamily="34" charset="0"/>
                <a:cs typeface="Helvetica" panose="020B0604020202020204" pitchFamily="34" charset="0"/>
              </a:rPr>
              <a:t> de empresa concursada y </a:t>
            </a:r>
            <a:r>
              <a:rPr lang="es-ES" sz="1500" b="1" i="0" u="none" strike="noStrike" baseline="0" dirty="0">
                <a:solidFill>
                  <a:srgbClr val="333333"/>
                </a:solidFill>
                <a:latin typeface="Helvetica" panose="020B0604020202020204" pitchFamily="34" charset="0"/>
                <a:cs typeface="Helvetica" panose="020B0604020202020204" pitchFamily="34" charset="0"/>
              </a:rPr>
              <a:t>sobre las cenizas de la misma</a:t>
            </a:r>
            <a:r>
              <a:rPr lang="es-ES" sz="1500" b="0" i="0" u="none" strike="noStrike" baseline="0" dirty="0">
                <a:solidFill>
                  <a:srgbClr val="333333"/>
                </a:solidFill>
                <a:latin typeface="Helvetica" panose="020B0604020202020204" pitchFamily="34" charset="0"/>
                <a:cs typeface="Helvetica" panose="020B0604020202020204" pitchFamily="34" charset="0"/>
              </a:rPr>
              <a:t>, por la vía de </a:t>
            </a:r>
            <a:r>
              <a:rPr lang="es-ES" sz="1500" b="1" i="0" u="none" strike="noStrike" baseline="0" dirty="0">
                <a:solidFill>
                  <a:srgbClr val="333333"/>
                </a:solidFill>
                <a:latin typeface="Helvetica" panose="020B0604020202020204" pitchFamily="34" charset="0"/>
                <a:cs typeface="Helvetica" panose="020B0604020202020204" pitchFamily="34" charset="0"/>
              </a:rPr>
              <a:t>aprovechar algunos de los materiales e inmateriales </a:t>
            </a:r>
            <a:r>
              <a:rPr lang="es-ES" sz="1500" b="0" i="0" u="none" strike="noStrike" baseline="0" dirty="0">
                <a:solidFill>
                  <a:srgbClr val="333333"/>
                </a:solidFill>
                <a:latin typeface="Helvetica" panose="020B0604020202020204" pitchFamily="34" charset="0"/>
                <a:cs typeface="Helvetica" panose="020B0604020202020204" pitchFamily="34" charset="0"/>
              </a:rPr>
              <a:t>de las mismas, tales como sus relaciones comerciales o incluso determinados elementos patrimoniales de la anterior, empresas que no sólo no están prohibidas por el ordenamiento jurídico, sino que el mismo pretende su favorecimiento, sin que se pueda interpretar que el artículo 44, que es norma de garantía del empleo, sea un óbice que impida la posibilidad de crear nuevos empleos en sustitución de los anteriormente perdidos.</a:t>
            </a:r>
            <a:endParaRPr lang="ca-ES" sz="1500" dirty="0">
              <a:effectLst/>
              <a:latin typeface="Helvetica" panose="020B0604020202020204" pitchFamily="34" charset="0"/>
              <a:ea typeface="Calibri" panose="020F0502020204030204" pitchFamily="34" charset="0"/>
              <a:cs typeface="Helvetica" panose="020B0604020202020204" pitchFamily="34" charset="0"/>
            </a:endParaRPr>
          </a:p>
          <a:p>
            <a:pPr algn="just"/>
            <a:endParaRPr lang="ca-ES" sz="1600" dirty="0">
              <a:effectLst/>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29634594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heme/theme1.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443</TotalTime>
  <Words>1075</Words>
  <Application>Microsoft Office PowerPoint</Application>
  <PresentationFormat>Presentación en pantalla (4:3)</PresentationFormat>
  <Paragraphs>64</Paragraphs>
  <Slides>10</Slides>
  <Notes>10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Arial</vt:lpstr>
      <vt:lpstr>Calibri</vt:lpstr>
      <vt:lpstr>f1bkvtxp-dz6-f03-7yaefrf8s3vb</vt:lpstr>
      <vt:lpstr>Helvetica</vt:lpstr>
      <vt:lpstr>Wingdings</vt:lpstr>
      <vt:lpstr>Tema de l'Office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CTTI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Eva Rovira Pujol</dc:creator>
  <cp:lastModifiedBy>Ignasi Blajot Araño</cp:lastModifiedBy>
  <cp:revision>1020</cp:revision>
  <cp:lastPrinted>2017-01-16T08:29:38Z</cp:lastPrinted>
  <dcterms:created xsi:type="dcterms:W3CDTF">2016-09-14T07:26:56Z</dcterms:created>
  <dcterms:modified xsi:type="dcterms:W3CDTF">2021-10-13T17:08:56Z</dcterms:modified>
</cp:coreProperties>
</file>