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363" r:id="rId2"/>
    <p:sldId id="575" r:id="rId3"/>
    <p:sldId id="577" r:id="rId4"/>
    <p:sldId id="576" r:id="rId5"/>
    <p:sldId id="578" r:id="rId6"/>
    <p:sldId id="579" r:id="rId7"/>
    <p:sldId id="580" r:id="rId8"/>
    <p:sldId id="584" r:id="rId9"/>
    <p:sldId id="583" r:id="rId10"/>
    <p:sldId id="585" r:id="rId11"/>
    <p:sldId id="586" r:id="rId12"/>
    <p:sldId id="587" r:id="rId13"/>
    <p:sldId id="588" r:id="rId14"/>
    <p:sldId id="589" r:id="rId15"/>
    <p:sldId id="581" r:id="rId16"/>
    <p:sldId id="590" r:id="rId17"/>
    <p:sldId id="539" r:id="rId18"/>
  </p:sldIdLst>
  <p:sldSz cx="9144000" cy="6858000" type="screen4x3"/>
  <p:notesSz cx="7104063" cy="10234613"/>
  <p:custDataLst>
    <p:tags r:id="rId20"/>
  </p:custDataLst>
  <p:defaultText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ERGI RUFAT NOVERRAZ" initials="SR" lastIdx="1" clrIdx="0"/>
  <p:cmAuthor id="1" name="Tandem Social" initials="TS" lastIdx="2" clrIdx="1">
    <p:extLst>
      <p:ext uri="{19B8F6BF-5375-455C-9EA6-DF929625EA0E}">
        <p15:presenceInfo xmlns:p15="http://schemas.microsoft.com/office/powerpoint/2012/main" userId="Tandem Socia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0038"/>
    <a:srgbClr val="F2D6D6"/>
    <a:srgbClr val="FAF0F0"/>
    <a:srgbClr val="FF5B82"/>
    <a:srgbClr val="CD0034"/>
    <a:srgbClr val="FFFFFF"/>
    <a:srgbClr val="FFCC66"/>
    <a:srgbClr val="FFCCCC"/>
    <a:srgbClr val="CC0034"/>
    <a:srgbClr val="E600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 mitjà 2 - èmfasi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96" autoAdjust="0"/>
    <p:restoredTop sz="94233" autoAdjust="0"/>
  </p:normalViewPr>
  <p:slideViewPr>
    <p:cSldViewPr>
      <p:cViewPr varScale="1">
        <p:scale>
          <a:sx n="107" d="100"/>
          <a:sy n="107" d="100"/>
        </p:scale>
        <p:origin x="2004" y="114"/>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notesViewPr>
    <p:cSldViewPr>
      <p:cViewPr varScale="1">
        <p:scale>
          <a:sx n="44" d="100"/>
          <a:sy n="44" d="100"/>
        </p:scale>
        <p:origin x="2740" y="3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capçalera 1"/>
          <p:cNvSpPr>
            <a:spLocks noGrp="1"/>
          </p:cNvSpPr>
          <p:nvPr>
            <p:ph type="hdr" sz="quarter"/>
          </p:nvPr>
        </p:nvSpPr>
        <p:spPr>
          <a:xfrm>
            <a:off x="1" y="0"/>
            <a:ext cx="3079145" cy="511568"/>
          </a:xfrm>
          <a:prstGeom prst="rect">
            <a:avLst/>
          </a:prstGeom>
        </p:spPr>
        <p:txBody>
          <a:bodyPr vert="horz" lIns="94650" tIns="47325" rIns="94650" bIns="47325" rtlCol="0"/>
          <a:lstStyle>
            <a:lvl1pPr algn="l">
              <a:defRPr sz="1200"/>
            </a:lvl1pPr>
          </a:lstStyle>
          <a:p>
            <a:endParaRPr lang="ca-ES" dirty="0"/>
          </a:p>
        </p:txBody>
      </p:sp>
      <p:sp>
        <p:nvSpPr>
          <p:cNvPr id="3" name="Contenidor de data 2"/>
          <p:cNvSpPr>
            <a:spLocks noGrp="1"/>
          </p:cNvSpPr>
          <p:nvPr>
            <p:ph type="dt" idx="1"/>
          </p:nvPr>
        </p:nvSpPr>
        <p:spPr>
          <a:xfrm>
            <a:off x="4023262" y="0"/>
            <a:ext cx="3079144" cy="511568"/>
          </a:xfrm>
          <a:prstGeom prst="rect">
            <a:avLst/>
          </a:prstGeom>
        </p:spPr>
        <p:txBody>
          <a:bodyPr vert="horz" lIns="94650" tIns="47325" rIns="94650" bIns="47325" rtlCol="0"/>
          <a:lstStyle>
            <a:lvl1pPr algn="r">
              <a:defRPr sz="1200"/>
            </a:lvl1pPr>
          </a:lstStyle>
          <a:p>
            <a:fld id="{9D796B93-139C-40D5-B005-FE2345CB3B43}" type="datetimeFigureOut">
              <a:rPr lang="ca-ES" smtClean="0"/>
              <a:pPr/>
              <a:t>13/10/2021</a:t>
            </a:fld>
            <a:endParaRPr lang="ca-ES" dirty="0"/>
          </a:p>
        </p:txBody>
      </p:sp>
      <p:sp>
        <p:nvSpPr>
          <p:cNvPr id="4" name="Contenidor d'imatge de diapositiva 3"/>
          <p:cNvSpPr>
            <a:spLocks noGrp="1" noRot="1" noChangeAspect="1"/>
          </p:cNvSpPr>
          <p:nvPr>
            <p:ph type="sldImg" idx="2"/>
          </p:nvPr>
        </p:nvSpPr>
        <p:spPr>
          <a:xfrm>
            <a:off x="993775" y="768350"/>
            <a:ext cx="5116513" cy="3836988"/>
          </a:xfrm>
          <a:prstGeom prst="rect">
            <a:avLst/>
          </a:prstGeom>
          <a:noFill/>
          <a:ln w="12700">
            <a:solidFill>
              <a:prstClr val="black"/>
            </a:solidFill>
          </a:ln>
        </p:spPr>
        <p:txBody>
          <a:bodyPr vert="horz" lIns="94650" tIns="47325" rIns="94650" bIns="47325" rtlCol="0" anchor="ctr"/>
          <a:lstStyle/>
          <a:p>
            <a:endParaRPr lang="ca-ES" dirty="0"/>
          </a:p>
        </p:txBody>
      </p:sp>
      <p:sp>
        <p:nvSpPr>
          <p:cNvPr id="5" name="Contenidor de notes 4"/>
          <p:cNvSpPr>
            <a:spLocks noGrp="1"/>
          </p:cNvSpPr>
          <p:nvPr>
            <p:ph type="body" sz="quarter" idx="3"/>
          </p:nvPr>
        </p:nvSpPr>
        <p:spPr>
          <a:xfrm>
            <a:off x="710573" y="4860706"/>
            <a:ext cx="5682918" cy="4605739"/>
          </a:xfrm>
          <a:prstGeom prst="rect">
            <a:avLst/>
          </a:prstGeom>
        </p:spPr>
        <p:txBody>
          <a:bodyPr vert="horz" lIns="94650" tIns="47325" rIns="94650" bIns="47325" rtlCol="0"/>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p>
        </p:txBody>
      </p:sp>
      <p:sp>
        <p:nvSpPr>
          <p:cNvPr id="6" name="Contenidor de peu de pàgina 5"/>
          <p:cNvSpPr>
            <a:spLocks noGrp="1"/>
          </p:cNvSpPr>
          <p:nvPr>
            <p:ph type="ftr" sz="quarter" idx="4"/>
          </p:nvPr>
        </p:nvSpPr>
        <p:spPr>
          <a:xfrm>
            <a:off x="1" y="9721411"/>
            <a:ext cx="3079145" cy="511568"/>
          </a:xfrm>
          <a:prstGeom prst="rect">
            <a:avLst/>
          </a:prstGeom>
        </p:spPr>
        <p:txBody>
          <a:bodyPr vert="horz" lIns="94650" tIns="47325" rIns="94650" bIns="47325" rtlCol="0" anchor="b"/>
          <a:lstStyle>
            <a:lvl1pPr algn="l">
              <a:defRPr sz="1200"/>
            </a:lvl1pPr>
          </a:lstStyle>
          <a:p>
            <a:endParaRPr lang="ca-ES" dirty="0"/>
          </a:p>
        </p:txBody>
      </p:sp>
      <p:sp>
        <p:nvSpPr>
          <p:cNvPr id="7" name="Contenidor de número de diapositiva 6"/>
          <p:cNvSpPr>
            <a:spLocks noGrp="1"/>
          </p:cNvSpPr>
          <p:nvPr>
            <p:ph type="sldNum" sz="quarter" idx="5"/>
          </p:nvPr>
        </p:nvSpPr>
        <p:spPr>
          <a:xfrm>
            <a:off x="4023262" y="9721411"/>
            <a:ext cx="3079144" cy="511568"/>
          </a:xfrm>
          <a:prstGeom prst="rect">
            <a:avLst/>
          </a:prstGeom>
        </p:spPr>
        <p:txBody>
          <a:bodyPr vert="horz" lIns="94650" tIns="47325" rIns="94650" bIns="47325" rtlCol="0" anchor="b"/>
          <a:lstStyle>
            <a:lvl1pPr algn="r">
              <a:defRPr sz="1200"/>
            </a:lvl1pPr>
          </a:lstStyle>
          <a:p>
            <a:fld id="{FA527AAD-483E-4A1C-8E39-FEC5CCDFA99A}" type="slidenum">
              <a:rPr lang="ca-ES" smtClean="0"/>
              <a:pPr/>
              <a:t>‹Nº›</a:t>
            </a:fld>
            <a:endParaRPr lang="ca-ES" dirty="0"/>
          </a:p>
        </p:txBody>
      </p:sp>
    </p:spTree>
    <p:extLst>
      <p:ext uri="{BB962C8B-B14F-4D97-AF65-F5344CB8AC3E}">
        <p14:creationId xmlns:p14="http://schemas.microsoft.com/office/powerpoint/2010/main" val="33550685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endParaRPr lang="ca-ES" dirty="0"/>
          </a:p>
        </p:txBody>
      </p:sp>
      <p:sp>
        <p:nvSpPr>
          <p:cNvPr id="4" name="Contenidor de número de diapositiva 3"/>
          <p:cNvSpPr>
            <a:spLocks noGrp="1"/>
          </p:cNvSpPr>
          <p:nvPr>
            <p:ph type="sldNum" sz="quarter" idx="10"/>
          </p:nvPr>
        </p:nvSpPr>
        <p:spPr/>
        <p:txBody>
          <a:bodyPr/>
          <a:lstStyle/>
          <a:p>
            <a:fld id="{AB48622A-ECE2-4AAC-B2CE-CF1E385E4025}" type="slidenum">
              <a:rPr lang="ca-ES" smtClean="0">
                <a:solidFill>
                  <a:prstClr val="black"/>
                </a:solidFill>
              </a:rPr>
              <a:pPr/>
              <a:t>1</a:t>
            </a:fld>
            <a:endParaRPr lang="ca-ES" dirty="0">
              <a:solidFill>
                <a:prstClr val="black"/>
              </a:solidFill>
            </a:endParaRPr>
          </a:p>
        </p:txBody>
      </p:sp>
    </p:spTree>
    <p:extLst>
      <p:ext uri="{BB962C8B-B14F-4D97-AF65-F5344CB8AC3E}">
        <p14:creationId xmlns:p14="http://schemas.microsoft.com/office/powerpoint/2010/main" val="14142172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Tx/>
              <a:buNone/>
            </a:pPr>
            <a:endParaRPr lang="es-ES" dirty="0"/>
          </a:p>
        </p:txBody>
      </p:sp>
      <p:sp>
        <p:nvSpPr>
          <p:cNvPr id="4" name="Marcador de número de diapositiva 3"/>
          <p:cNvSpPr>
            <a:spLocks noGrp="1"/>
          </p:cNvSpPr>
          <p:nvPr>
            <p:ph type="sldNum" sz="quarter" idx="10"/>
          </p:nvPr>
        </p:nvSpPr>
        <p:spPr/>
        <p:txBody>
          <a:bodyPr/>
          <a:lstStyle/>
          <a:p>
            <a:fld id="{FA527AAD-483E-4A1C-8E39-FEC5CCDFA99A}" type="slidenum">
              <a:rPr lang="ca-ES" smtClean="0"/>
              <a:pPr/>
              <a:t>10</a:t>
            </a:fld>
            <a:endParaRPr lang="ca-ES" dirty="0"/>
          </a:p>
        </p:txBody>
      </p:sp>
    </p:spTree>
    <p:extLst>
      <p:ext uri="{BB962C8B-B14F-4D97-AF65-F5344CB8AC3E}">
        <p14:creationId xmlns:p14="http://schemas.microsoft.com/office/powerpoint/2010/main" val="23482065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Tx/>
              <a:buNone/>
            </a:pPr>
            <a:endParaRPr lang="es-ES" dirty="0"/>
          </a:p>
        </p:txBody>
      </p:sp>
      <p:sp>
        <p:nvSpPr>
          <p:cNvPr id="4" name="Marcador de número de diapositiva 3"/>
          <p:cNvSpPr>
            <a:spLocks noGrp="1"/>
          </p:cNvSpPr>
          <p:nvPr>
            <p:ph type="sldNum" sz="quarter" idx="10"/>
          </p:nvPr>
        </p:nvSpPr>
        <p:spPr/>
        <p:txBody>
          <a:bodyPr/>
          <a:lstStyle/>
          <a:p>
            <a:fld id="{FA527AAD-483E-4A1C-8E39-FEC5CCDFA99A}" type="slidenum">
              <a:rPr lang="ca-ES" smtClean="0"/>
              <a:pPr/>
              <a:t>11</a:t>
            </a:fld>
            <a:endParaRPr lang="ca-ES" dirty="0"/>
          </a:p>
        </p:txBody>
      </p:sp>
    </p:spTree>
    <p:extLst>
      <p:ext uri="{BB962C8B-B14F-4D97-AF65-F5344CB8AC3E}">
        <p14:creationId xmlns:p14="http://schemas.microsoft.com/office/powerpoint/2010/main" val="33693719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Tx/>
              <a:buNone/>
            </a:pPr>
            <a:endParaRPr lang="es-ES" dirty="0"/>
          </a:p>
        </p:txBody>
      </p:sp>
      <p:sp>
        <p:nvSpPr>
          <p:cNvPr id="4" name="Marcador de número de diapositiva 3"/>
          <p:cNvSpPr>
            <a:spLocks noGrp="1"/>
          </p:cNvSpPr>
          <p:nvPr>
            <p:ph type="sldNum" sz="quarter" idx="10"/>
          </p:nvPr>
        </p:nvSpPr>
        <p:spPr/>
        <p:txBody>
          <a:bodyPr/>
          <a:lstStyle/>
          <a:p>
            <a:fld id="{FA527AAD-483E-4A1C-8E39-FEC5CCDFA99A}" type="slidenum">
              <a:rPr lang="ca-ES" smtClean="0"/>
              <a:pPr/>
              <a:t>12</a:t>
            </a:fld>
            <a:endParaRPr lang="ca-ES" dirty="0"/>
          </a:p>
        </p:txBody>
      </p:sp>
    </p:spTree>
    <p:extLst>
      <p:ext uri="{BB962C8B-B14F-4D97-AF65-F5344CB8AC3E}">
        <p14:creationId xmlns:p14="http://schemas.microsoft.com/office/powerpoint/2010/main" val="24332790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Tx/>
              <a:buNone/>
            </a:pPr>
            <a:endParaRPr lang="es-ES" dirty="0"/>
          </a:p>
        </p:txBody>
      </p:sp>
      <p:sp>
        <p:nvSpPr>
          <p:cNvPr id="4" name="Marcador de número de diapositiva 3"/>
          <p:cNvSpPr>
            <a:spLocks noGrp="1"/>
          </p:cNvSpPr>
          <p:nvPr>
            <p:ph type="sldNum" sz="quarter" idx="10"/>
          </p:nvPr>
        </p:nvSpPr>
        <p:spPr/>
        <p:txBody>
          <a:bodyPr/>
          <a:lstStyle/>
          <a:p>
            <a:fld id="{FA527AAD-483E-4A1C-8E39-FEC5CCDFA99A}" type="slidenum">
              <a:rPr lang="ca-ES" smtClean="0"/>
              <a:pPr/>
              <a:t>13</a:t>
            </a:fld>
            <a:endParaRPr lang="ca-ES" dirty="0"/>
          </a:p>
        </p:txBody>
      </p:sp>
    </p:spTree>
    <p:extLst>
      <p:ext uri="{BB962C8B-B14F-4D97-AF65-F5344CB8AC3E}">
        <p14:creationId xmlns:p14="http://schemas.microsoft.com/office/powerpoint/2010/main" val="16437481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Tx/>
              <a:buNone/>
            </a:pPr>
            <a:endParaRPr lang="es-ES" dirty="0"/>
          </a:p>
        </p:txBody>
      </p:sp>
      <p:sp>
        <p:nvSpPr>
          <p:cNvPr id="4" name="Marcador de número de diapositiva 3"/>
          <p:cNvSpPr>
            <a:spLocks noGrp="1"/>
          </p:cNvSpPr>
          <p:nvPr>
            <p:ph type="sldNum" sz="quarter" idx="10"/>
          </p:nvPr>
        </p:nvSpPr>
        <p:spPr/>
        <p:txBody>
          <a:bodyPr/>
          <a:lstStyle/>
          <a:p>
            <a:fld id="{FA527AAD-483E-4A1C-8E39-FEC5CCDFA99A}" type="slidenum">
              <a:rPr lang="ca-ES" smtClean="0"/>
              <a:pPr/>
              <a:t>14</a:t>
            </a:fld>
            <a:endParaRPr lang="ca-ES" dirty="0"/>
          </a:p>
        </p:txBody>
      </p:sp>
    </p:spTree>
    <p:extLst>
      <p:ext uri="{BB962C8B-B14F-4D97-AF65-F5344CB8AC3E}">
        <p14:creationId xmlns:p14="http://schemas.microsoft.com/office/powerpoint/2010/main" val="37531902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Tx/>
              <a:buNone/>
            </a:pPr>
            <a:endParaRPr lang="es-ES" dirty="0"/>
          </a:p>
        </p:txBody>
      </p:sp>
      <p:sp>
        <p:nvSpPr>
          <p:cNvPr id="4" name="Marcador de número de diapositiva 3"/>
          <p:cNvSpPr>
            <a:spLocks noGrp="1"/>
          </p:cNvSpPr>
          <p:nvPr>
            <p:ph type="sldNum" sz="quarter" idx="10"/>
          </p:nvPr>
        </p:nvSpPr>
        <p:spPr/>
        <p:txBody>
          <a:bodyPr/>
          <a:lstStyle/>
          <a:p>
            <a:fld id="{FA527AAD-483E-4A1C-8E39-FEC5CCDFA99A}" type="slidenum">
              <a:rPr lang="ca-ES" smtClean="0"/>
              <a:pPr/>
              <a:t>15</a:t>
            </a:fld>
            <a:endParaRPr lang="ca-ES" dirty="0"/>
          </a:p>
        </p:txBody>
      </p:sp>
    </p:spTree>
    <p:extLst>
      <p:ext uri="{BB962C8B-B14F-4D97-AF65-F5344CB8AC3E}">
        <p14:creationId xmlns:p14="http://schemas.microsoft.com/office/powerpoint/2010/main" val="6490390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Tx/>
              <a:buNone/>
            </a:pPr>
            <a:endParaRPr lang="es-ES" dirty="0"/>
          </a:p>
        </p:txBody>
      </p:sp>
      <p:sp>
        <p:nvSpPr>
          <p:cNvPr id="4" name="Marcador de número de diapositiva 3"/>
          <p:cNvSpPr>
            <a:spLocks noGrp="1"/>
          </p:cNvSpPr>
          <p:nvPr>
            <p:ph type="sldNum" sz="quarter" idx="10"/>
          </p:nvPr>
        </p:nvSpPr>
        <p:spPr/>
        <p:txBody>
          <a:bodyPr/>
          <a:lstStyle/>
          <a:p>
            <a:fld id="{FA527AAD-483E-4A1C-8E39-FEC5CCDFA99A}" type="slidenum">
              <a:rPr lang="ca-ES" smtClean="0"/>
              <a:pPr/>
              <a:t>16</a:t>
            </a:fld>
            <a:endParaRPr lang="ca-ES" dirty="0"/>
          </a:p>
        </p:txBody>
      </p:sp>
    </p:spTree>
    <p:extLst>
      <p:ext uri="{BB962C8B-B14F-4D97-AF65-F5344CB8AC3E}">
        <p14:creationId xmlns:p14="http://schemas.microsoft.com/office/powerpoint/2010/main" val="20153781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endParaRPr lang="ca-ES" dirty="0"/>
          </a:p>
        </p:txBody>
      </p:sp>
      <p:sp>
        <p:nvSpPr>
          <p:cNvPr id="4" name="Contenidor de número de diapositiva 3"/>
          <p:cNvSpPr>
            <a:spLocks noGrp="1"/>
          </p:cNvSpPr>
          <p:nvPr>
            <p:ph type="sldNum" sz="quarter" idx="10"/>
          </p:nvPr>
        </p:nvSpPr>
        <p:spPr/>
        <p:txBody>
          <a:bodyPr/>
          <a:lstStyle/>
          <a:p>
            <a:fld id="{AB48622A-ECE2-4AAC-B2CE-CF1E385E4025}" type="slidenum">
              <a:rPr lang="ca-ES" smtClean="0">
                <a:solidFill>
                  <a:prstClr val="black"/>
                </a:solidFill>
              </a:rPr>
              <a:pPr/>
              <a:t>17</a:t>
            </a:fld>
            <a:endParaRPr lang="ca-ES" dirty="0">
              <a:solidFill>
                <a:prstClr val="black"/>
              </a:solidFill>
            </a:endParaRPr>
          </a:p>
        </p:txBody>
      </p:sp>
    </p:spTree>
    <p:extLst>
      <p:ext uri="{BB962C8B-B14F-4D97-AF65-F5344CB8AC3E}">
        <p14:creationId xmlns:p14="http://schemas.microsoft.com/office/powerpoint/2010/main" val="1169564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Tx/>
              <a:buNone/>
            </a:pPr>
            <a:endParaRPr lang="es-ES" dirty="0"/>
          </a:p>
        </p:txBody>
      </p:sp>
      <p:sp>
        <p:nvSpPr>
          <p:cNvPr id="4" name="Marcador de número de diapositiva 3"/>
          <p:cNvSpPr>
            <a:spLocks noGrp="1"/>
          </p:cNvSpPr>
          <p:nvPr>
            <p:ph type="sldNum" sz="quarter" idx="10"/>
          </p:nvPr>
        </p:nvSpPr>
        <p:spPr/>
        <p:txBody>
          <a:bodyPr/>
          <a:lstStyle/>
          <a:p>
            <a:fld id="{FA527AAD-483E-4A1C-8E39-FEC5CCDFA99A}" type="slidenum">
              <a:rPr lang="ca-ES" smtClean="0"/>
              <a:pPr/>
              <a:t>2</a:t>
            </a:fld>
            <a:endParaRPr lang="ca-ES" dirty="0"/>
          </a:p>
        </p:txBody>
      </p:sp>
    </p:spTree>
    <p:extLst>
      <p:ext uri="{BB962C8B-B14F-4D97-AF65-F5344CB8AC3E}">
        <p14:creationId xmlns:p14="http://schemas.microsoft.com/office/powerpoint/2010/main" val="6628905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Tx/>
              <a:buNone/>
            </a:pPr>
            <a:endParaRPr lang="es-ES" dirty="0"/>
          </a:p>
        </p:txBody>
      </p:sp>
      <p:sp>
        <p:nvSpPr>
          <p:cNvPr id="4" name="Marcador de número de diapositiva 3"/>
          <p:cNvSpPr>
            <a:spLocks noGrp="1"/>
          </p:cNvSpPr>
          <p:nvPr>
            <p:ph type="sldNum" sz="quarter" idx="10"/>
          </p:nvPr>
        </p:nvSpPr>
        <p:spPr/>
        <p:txBody>
          <a:bodyPr/>
          <a:lstStyle/>
          <a:p>
            <a:fld id="{FA527AAD-483E-4A1C-8E39-FEC5CCDFA99A}" type="slidenum">
              <a:rPr lang="ca-ES" smtClean="0"/>
              <a:pPr/>
              <a:t>3</a:t>
            </a:fld>
            <a:endParaRPr lang="ca-ES" dirty="0"/>
          </a:p>
        </p:txBody>
      </p:sp>
    </p:spTree>
    <p:extLst>
      <p:ext uri="{BB962C8B-B14F-4D97-AF65-F5344CB8AC3E}">
        <p14:creationId xmlns:p14="http://schemas.microsoft.com/office/powerpoint/2010/main" val="32839868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Tx/>
              <a:buNone/>
            </a:pPr>
            <a:endParaRPr lang="es-ES" dirty="0"/>
          </a:p>
        </p:txBody>
      </p:sp>
      <p:sp>
        <p:nvSpPr>
          <p:cNvPr id="4" name="Marcador de número de diapositiva 3"/>
          <p:cNvSpPr>
            <a:spLocks noGrp="1"/>
          </p:cNvSpPr>
          <p:nvPr>
            <p:ph type="sldNum" sz="quarter" idx="10"/>
          </p:nvPr>
        </p:nvSpPr>
        <p:spPr/>
        <p:txBody>
          <a:bodyPr/>
          <a:lstStyle/>
          <a:p>
            <a:fld id="{FA527AAD-483E-4A1C-8E39-FEC5CCDFA99A}" type="slidenum">
              <a:rPr lang="ca-ES" smtClean="0"/>
              <a:pPr/>
              <a:t>4</a:t>
            </a:fld>
            <a:endParaRPr lang="ca-ES" dirty="0"/>
          </a:p>
        </p:txBody>
      </p:sp>
    </p:spTree>
    <p:extLst>
      <p:ext uri="{BB962C8B-B14F-4D97-AF65-F5344CB8AC3E}">
        <p14:creationId xmlns:p14="http://schemas.microsoft.com/office/powerpoint/2010/main" val="4285683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Tx/>
              <a:buNone/>
            </a:pPr>
            <a:endParaRPr lang="es-ES" dirty="0"/>
          </a:p>
        </p:txBody>
      </p:sp>
      <p:sp>
        <p:nvSpPr>
          <p:cNvPr id="4" name="Marcador de número de diapositiva 3"/>
          <p:cNvSpPr>
            <a:spLocks noGrp="1"/>
          </p:cNvSpPr>
          <p:nvPr>
            <p:ph type="sldNum" sz="quarter" idx="10"/>
          </p:nvPr>
        </p:nvSpPr>
        <p:spPr/>
        <p:txBody>
          <a:bodyPr/>
          <a:lstStyle/>
          <a:p>
            <a:fld id="{FA527AAD-483E-4A1C-8E39-FEC5CCDFA99A}" type="slidenum">
              <a:rPr lang="ca-ES" smtClean="0"/>
              <a:pPr/>
              <a:t>5</a:t>
            </a:fld>
            <a:endParaRPr lang="ca-ES" dirty="0"/>
          </a:p>
        </p:txBody>
      </p:sp>
    </p:spTree>
    <p:extLst>
      <p:ext uri="{BB962C8B-B14F-4D97-AF65-F5344CB8AC3E}">
        <p14:creationId xmlns:p14="http://schemas.microsoft.com/office/powerpoint/2010/main" val="3763403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Tx/>
              <a:buNone/>
            </a:pPr>
            <a:endParaRPr lang="es-ES" dirty="0"/>
          </a:p>
        </p:txBody>
      </p:sp>
      <p:sp>
        <p:nvSpPr>
          <p:cNvPr id="4" name="Marcador de número de diapositiva 3"/>
          <p:cNvSpPr>
            <a:spLocks noGrp="1"/>
          </p:cNvSpPr>
          <p:nvPr>
            <p:ph type="sldNum" sz="quarter" idx="10"/>
          </p:nvPr>
        </p:nvSpPr>
        <p:spPr/>
        <p:txBody>
          <a:bodyPr/>
          <a:lstStyle/>
          <a:p>
            <a:fld id="{FA527AAD-483E-4A1C-8E39-FEC5CCDFA99A}" type="slidenum">
              <a:rPr lang="ca-ES" smtClean="0"/>
              <a:pPr/>
              <a:t>6</a:t>
            </a:fld>
            <a:endParaRPr lang="ca-ES" dirty="0"/>
          </a:p>
        </p:txBody>
      </p:sp>
    </p:spTree>
    <p:extLst>
      <p:ext uri="{BB962C8B-B14F-4D97-AF65-F5344CB8AC3E}">
        <p14:creationId xmlns:p14="http://schemas.microsoft.com/office/powerpoint/2010/main" val="9319249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Tx/>
              <a:buNone/>
            </a:pPr>
            <a:endParaRPr lang="es-ES" dirty="0"/>
          </a:p>
        </p:txBody>
      </p:sp>
      <p:sp>
        <p:nvSpPr>
          <p:cNvPr id="4" name="Marcador de número de diapositiva 3"/>
          <p:cNvSpPr>
            <a:spLocks noGrp="1"/>
          </p:cNvSpPr>
          <p:nvPr>
            <p:ph type="sldNum" sz="quarter" idx="10"/>
          </p:nvPr>
        </p:nvSpPr>
        <p:spPr/>
        <p:txBody>
          <a:bodyPr/>
          <a:lstStyle/>
          <a:p>
            <a:fld id="{FA527AAD-483E-4A1C-8E39-FEC5CCDFA99A}" type="slidenum">
              <a:rPr lang="ca-ES" smtClean="0"/>
              <a:pPr/>
              <a:t>7</a:t>
            </a:fld>
            <a:endParaRPr lang="ca-ES" dirty="0"/>
          </a:p>
        </p:txBody>
      </p:sp>
    </p:spTree>
    <p:extLst>
      <p:ext uri="{BB962C8B-B14F-4D97-AF65-F5344CB8AC3E}">
        <p14:creationId xmlns:p14="http://schemas.microsoft.com/office/powerpoint/2010/main" val="15861894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Tx/>
              <a:buNone/>
            </a:pPr>
            <a:endParaRPr lang="es-ES" dirty="0"/>
          </a:p>
        </p:txBody>
      </p:sp>
      <p:sp>
        <p:nvSpPr>
          <p:cNvPr id="4" name="Marcador de número de diapositiva 3"/>
          <p:cNvSpPr>
            <a:spLocks noGrp="1"/>
          </p:cNvSpPr>
          <p:nvPr>
            <p:ph type="sldNum" sz="quarter" idx="10"/>
          </p:nvPr>
        </p:nvSpPr>
        <p:spPr/>
        <p:txBody>
          <a:bodyPr/>
          <a:lstStyle/>
          <a:p>
            <a:fld id="{FA527AAD-483E-4A1C-8E39-FEC5CCDFA99A}" type="slidenum">
              <a:rPr lang="ca-ES" smtClean="0"/>
              <a:pPr/>
              <a:t>8</a:t>
            </a:fld>
            <a:endParaRPr lang="ca-ES" dirty="0"/>
          </a:p>
        </p:txBody>
      </p:sp>
    </p:spTree>
    <p:extLst>
      <p:ext uri="{BB962C8B-B14F-4D97-AF65-F5344CB8AC3E}">
        <p14:creationId xmlns:p14="http://schemas.microsoft.com/office/powerpoint/2010/main" val="10052537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Tx/>
              <a:buNone/>
            </a:pPr>
            <a:endParaRPr lang="es-ES" dirty="0"/>
          </a:p>
        </p:txBody>
      </p:sp>
      <p:sp>
        <p:nvSpPr>
          <p:cNvPr id="4" name="Marcador de número de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527AAD-483E-4A1C-8E39-FEC5CCDFA99A}" type="slidenum">
              <a:rPr kumimoji="0" lang="ca-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ca-E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762901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ol">
    <p:spTree>
      <p:nvGrpSpPr>
        <p:cNvPr id="1" name=""/>
        <p:cNvGrpSpPr/>
        <p:nvPr/>
      </p:nvGrpSpPr>
      <p:grpSpPr>
        <a:xfrm>
          <a:off x="0" y="0"/>
          <a:ext cx="0" cy="0"/>
          <a:chOff x="0" y="0"/>
          <a:chExt cx="0" cy="0"/>
        </a:xfrm>
      </p:grpSpPr>
      <p:sp>
        <p:nvSpPr>
          <p:cNvPr id="2" name="Títol 1"/>
          <p:cNvSpPr>
            <a:spLocks noGrp="1"/>
          </p:cNvSpPr>
          <p:nvPr>
            <p:ph type="ctrTitle"/>
          </p:nvPr>
        </p:nvSpPr>
        <p:spPr>
          <a:xfrm>
            <a:off x="685800" y="2130425"/>
            <a:ext cx="7772400" cy="1470025"/>
          </a:xfrm>
        </p:spPr>
        <p:txBody>
          <a:bodyPr/>
          <a:lstStyle/>
          <a:p>
            <a:r>
              <a:rPr lang="ca-ES"/>
              <a:t>Feu clic aquí per editar l'estil</a:t>
            </a:r>
          </a:p>
        </p:txBody>
      </p:sp>
      <p:sp>
        <p:nvSpPr>
          <p:cNvPr id="3" name="Subtíto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a-ES"/>
              <a:t>Feu clic aquí per editar l'estil de subtítols del patró.</a:t>
            </a:r>
          </a:p>
        </p:txBody>
      </p:sp>
    </p:spTree>
    <p:extLst>
      <p:ext uri="{BB962C8B-B14F-4D97-AF65-F5344CB8AC3E}">
        <p14:creationId xmlns:p14="http://schemas.microsoft.com/office/powerpoint/2010/main" val="540762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ol i objectes">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a:t>Feu clic aquí per editar l'estil</a:t>
            </a:r>
          </a:p>
        </p:txBody>
      </p:sp>
      <p:sp>
        <p:nvSpPr>
          <p:cNvPr id="3" name="Contenidor de contingut 2"/>
          <p:cNvSpPr>
            <a:spLocks noGrp="1"/>
          </p:cNvSpPr>
          <p:nvPr>
            <p:ph idx="1"/>
          </p:nvPr>
        </p:nvSpPr>
        <p:spPr/>
        <p:txBody>
          <a:body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p>
        </p:txBody>
      </p:sp>
    </p:spTree>
    <p:extLst>
      <p:ext uri="{BB962C8B-B14F-4D97-AF65-F5344CB8AC3E}">
        <p14:creationId xmlns:p14="http://schemas.microsoft.com/office/powerpoint/2010/main" val="148408046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7"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títo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a-ES"/>
              <a:t>Feu clic aquí per editar l'estil</a:t>
            </a:r>
          </a:p>
        </p:txBody>
      </p:sp>
      <p:sp>
        <p:nvSpPr>
          <p:cNvPr id="3" name="Contenidor de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p>
        </p:txBody>
      </p:sp>
      <p:pic>
        <p:nvPicPr>
          <p:cNvPr id="4" name="Imagen 3">
            <a:extLst>
              <a:ext uri="{FF2B5EF4-FFF2-40B4-BE49-F238E27FC236}">
                <a16:creationId xmlns:a16="http://schemas.microsoft.com/office/drawing/2014/main" id="{5BF2E1DC-5A14-824C-92A4-E48EB808391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754551" y="6324962"/>
            <a:ext cx="1048256" cy="304372"/>
          </a:xfrm>
          <a:prstGeom prst="rect">
            <a:avLst/>
          </a:prstGeom>
        </p:spPr>
      </p:pic>
      <p:pic>
        <p:nvPicPr>
          <p:cNvPr id="5" name="Imagen 4">
            <a:extLst>
              <a:ext uri="{FF2B5EF4-FFF2-40B4-BE49-F238E27FC236}">
                <a16:creationId xmlns:a16="http://schemas.microsoft.com/office/drawing/2014/main" id="{61C98072-7C4F-D14F-A0B2-6F737CDC271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36712" y="6311834"/>
            <a:ext cx="1511300" cy="317500"/>
          </a:xfrm>
          <a:prstGeom prst="rect">
            <a:avLst/>
          </a:prstGeom>
        </p:spPr>
      </p:pic>
      <p:pic>
        <p:nvPicPr>
          <p:cNvPr id="8" name="Picture 1" descr="C:\Users\Vector5\Dropbox (Vector 5)\0. aracoop 2019\Oficina tècnica aracoop 2019\Z_Comunicació interna\Logos nous aracoop 2019\economia social hrt.png">
            <a:extLst>
              <a:ext uri="{FF2B5EF4-FFF2-40B4-BE49-F238E27FC236}">
                <a16:creationId xmlns:a16="http://schemas.microsoft.com/office/drawing/2014/main" id="{320A6C1B-8FCD-434C-8F45-AC802E4F8A66}"/>
              </a:ext>
            </a:extLst>
          </p:cNvPr>
          <p:cNvPicPr>
            <a:picLocks noChangeAspect="1" noChangeArrowheads="1"/>
          </p:cNvPicPr>
          <p:nvPr userDrawn="1"/>
        </p:nvPicPr>
        <p:blipFill>
          <a:blip r:embed="rId6" cstate="print"/>
          <a:srcRect/>
          <a:stretch>
            <a:fillRect/>
          </a:stretch>
        </p:blipFill>
        <p:spPr bwMode="auto">
          <a:xfrm>
            <a:off x="457200" y="436825"/>
            <a:ext cx="1135204" cy="393897"/>
          </a:xfrm>
          <a:prstGeom prst="rect">
            <a:avLst/>
          </a:prstGeom>
          <a:noFill/>
        </p:spPr>
      </p:pic>
      <p:pic>
        <p:nvPicPr>
          <p:cNvPr id="9" name="Imagen 8">
            <a:extLst>
              <a:ext uri="{FF2B5EF4-FFF2-40B4-BE49-F238E27FC236}">
                <a16:creationId xmlns:a16="http://schemas.microsoft.com/office/drawing/2014/main" id="{A3A021EF-A901-7D4E-85B8-1D924A531E56}"/>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100392" y="414005"/>
            <a:ext cx="504056" cy="504056"/>
          </a:xfrm>
          <a:prstGeom prst="rect">
            <a:avLst/>
          </a:prstGeom>
        </p:spPr>
      </p:pic>
    </p:spTree>
    <p:extLst>
      <p:ext uri="{BB962C8B-B14F-4D97-AF65-F5344CB8AC3E}">
        <p14:creationId xmlns:p14="http://schemas.microsoft.com/office/powerpoint/2010/main" val="763690778"/>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s://www.facebook.com/aracoop.coop" TargetMode="External"/><Relationship Id="rId3" Type="http://schemas.openxmlformats.org/officeDocument/2006/relationships/hyperlink" Target="http://www.economiasocial.coop/" TargetMode="External"/><Relationship Id="rId7" Type="http://schemas.openxmlformats.org/officeDocument/2006/relationships/hyperlink" Target="https://www.facebook.com/economiasocial.coop"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8.png"/><Relationship Id="rId5" Type="http://schemas.openxmlformats.org/officeDocument/2006/relationships/hyperlink" Target="https://twitter.com/aracoop" TargetMode="External"/><Relationship Id="rId10" Type="http://schemas.openxmlformats.org/officeDocument/2006/relationships/image" Target="../media/image7.png"/><Relationship Id="rId4" Type="http://schemas.openxmlformats.org/officeDocument/2006/relationships/hyperlink" Target="https://twitter.com/econ_socialcat" TargetMode="External"/><Relationship Id="rId9" Type="http://schemas.openxmlformats.org/officeDocument/2006/relationships/image" Target="../media/image6.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Agrupa 14"/>
          <p:cNvGrpSpPr/>
          <p:nvPr/>
        </p:nvGrpSpPr>
        <p:grpSpPr>
          <a:xfrm>
            <a:off x="0" y="2456191"/>
            <a:ext cx="9144000" cy="2124937"/>
            <a:chOff x="-39021" y="2509943"/>
            <a:chExt cx="9144000" cy="1019608"/>
          </a:xfrm>
        </p:grpSpPr>
        <p:sp>
          <p:nvSpPr>
            <p:cNvPr id="16" name="Rectángulo 1"/>
            <p:cNvSpPr>
              <a:spLocks noChangeArrowheads="1"/>
            </p:cNvSpPr>
            <p:nvPr/>
          </p:nvSpPr>
          <p:spPr bwMode="auto">
            <a:xfrm>
              <a:off x="-37909" y="2509943"/>
              <a:ext cx="9142888" cy="1019608"/>
            </a:xfrm>
            <a:prstGeom prst="rect">
              <a:avLst/>
            </a:prstGeom>
            <a:solidFill>
              <a:srgbClr val="CD0034"/>
            </a:solidFill>
            <a:ln w="9525">
              <a:noFill/>
              <a:round/>
              <a:headEnd/>
              <a:tailEnd/>
            </a:ln>
          </p:spPr>
          <p:txBody>
            <a:bodyPr lIns="75222" tIns="37611" rIns="75222" bIns="37611" anchor="ctr"/>
            <a:lstStyle/>
            <a:p>
              <a:pPr marL="71978" algn="ctr" defTabSz="914116"/>
              <a:endParaRPr lang="ca-ES" sz="1400" b="1" dirty="0">
                <a:solidFill>
                  <a:prstClr val="black"/>
                </a:solidFill>
                <a:latin typeface="Helvetica" panose="020B0604020202020204" pitchFamily="34" charset="0"/>
                <a:ea typeface="Arial Unicode MS" panose="020B0604020202020204" pitchFamily="34" charset="-128"/>
                <a:cs typeface="Helvetica" panose="020B0604020202020204" pitchFamily="34" charset="0"/>
              </a:endParaRPr>
            </a:p>
          </p:txBody>
        </p:sp>
        <p:sp>
          <p:nvSpPr>
            <p:cNvPr id="17" name="Rectangle 16"/>
            <p:cNvSpPr/>
            <p:nvPr/>
          </p:nvSpPr>
          <p:spPr>
            <a:xfrm>
              <a:off x="-39021" y="2640715"/>
              <a:ext cx="9142889" cy="753170"/>
            </a:xfrm>
            <a:prstGeom prst="rect">
              <a:avLst/>
            </a:prstGeom>
          </p:spPr>
          <p:txBody>
            <a:bodyPr wrap="square">
              <a:spAutoFit/>
            </a:bodyPr>
            <a:lstStyle/>
            <a:p>
              <a:pPr algn="ctr" defTabSz="914116"/>
              <a:r>
                <a:rPr lang="ca-ES" sz="2400" b="1" dirty="0">
                  <a:solidFill>
                    <a:prstClr val="white"/>
                  </a:solidFill>
                  <a:latin typeface="Helvetica" panose="020B0604020202020204" pitchFamily="34" charset="0"/>
                  <a:cs typeface="Helvetica" panose="020B0604020202020204" pitchFamily="34" charset="0"/>
                </a:rPr>
                <a:t>CRISIS DE LA COOPERATIVA</a:t>
              </a:r>
            </a:p>
            <a:p>
              <a:pPr algn="ctr" defTabSz="914116"/>
              <a:br>
                <a:rPr lang="ca-ES" sz="2400" b="1" dirty="0">
                  <a:solidFill>
                    <a:prstClr val="white"/>
                  </a:solidFill>
                  <a:latin typeface="Helvetica" panose="020B0604020202020204" pitchFamily="34" charset="0"/>
                  <a:cs typeface="Helvetica" panose="020B0604020202020204" pitchFamily="34" charset="0"/>
                </a:rPr>
              </a:br>
              <a:r>
                <a:rPr lang="ca-ES" sz="2400" b="1" dirty="0">
                  <a:solidFill>
                    <a:prstClr val="white"/>
                  </a:solidFill>
                  <a:latin typeface="Helvetica" panose="020B0604020202020204" pitchFamily="34" charset="0"/>
                  <a:cs typeface="Helvetica" panose="020B0604020202020204" pitchFamily="34" charset="0"/>
                </a:rPr>
                <a:t>Obligació legal de presentar concurs de creditors </a:t>
              </a:r>
            </a:p>
            <a:p>
              <a:pPr algn="ctr" defTabSz="914116"/>
              <a:r>
                <a:rPr lang="ca-ES" sz="2400" b="1" dirty="0">
                  <a:solidFill>
                    <a:prstClr val="white"/>
                  </a:solidFill>
                  <a:latin typeface="Helvetica" panose="020B0604020202020204" pitchFamily="34" charset="0"/>
                  <a:cs typeface="Helvetica" panose="020B0604020202020204" pitchFamily="34" charset="0"/>
                </a:rPr>
                <a:t>Peça de qualificació</a:t>
              </a:r>
            </a:p>
          </p:txBody>
        </p:sp>
      </p:grpSp>
      <p:sp>
        <p:nvSpPr>
          <p:cNvPr id="5" name="CuadroTexto 4">
            <a:extLst>
              <a:ext uri="{FF2B5EF4-FFF2-40B4-BE49-F238E27FC236}">
                <a16:creationId xmlns:a16="http://schemas.microsoft.com/office/drawing/2014/main" id="{FDD32E46-28E0-4E5C-8ACE-D8AB81C33F97}"/>
              </a:ext>
            </a:extLst>
          </p:cNvPr>
          <p:cNvSpPr txBox="1"/>
          <p:nvPr/>
        </p:nvSpPr>
        <p:spPr>
          <a:xfrm>
            <a:off x="4067944" y="4725144"/>
            <a:ext cx="4572000" cy="1384995"/>
          </a:xfrm>
          <a:prstGeom prst="rect">
            <a:avLst/>
          </a:prstGeom>
          <a:noFill/>
        </p:spPr>
        <p:txBody>
          <a:bodyPr wrap="square">
            <a:spAutoFit/>
          </a:bodyPr>
          <a:lstStyle/>
          <a:p>
            <a:pPr algn="r"/>
            <a:endParaRPr lang="es-ES" sz="1200" b="0" i="0" u="none" strike="noStrike" baseline="0" dirty="0">
              <a:solidFill>
                <a:srgbClr val="000000"/>
              </a:solidFill>
              <a:latin typeface="Arial" panose="020B0604020202020204" pitchFamily="34" charset="0"/>
            </a:endParaRPr>
          </a:p>
          <a:p>
            <a:pPr algn="r"/>
            <a:r>
              <a:rPr lang="es-ES" sz="1200" b="0" i="0" u="none" strike="noStrike" baseline="0" dirty="0">
                <a:solidFill>
                  <a:srgbClr val="000000"/>
                </a:solidFill>
                <a:latin typeface="Arial" panose="020B0604020202020204" pitchFamily="34" charset="0"/>
              </a:rPr>
              <a:t> </a:t>
            </a:r>
            <a:r>
              <a:rPr lang="es-ES" sz="1800" b="1" i="0" u="none" strike="noStrike" baseline="0" dirty="0">
                <a:solidFill>
                  <a:srgbClr val="000000"/>
                </a:solidFill>
                <a:latin typeface="Arial" panose="020B0604020202020204" pitchFamily="34" charset="0"/>
              </a:rPr>
              <a:t>Ignasi Blajot Arañó</a:t>
            </a:r>
            <a:endParaRPr lang="es-ES" sz="1800" b="0" i="0" u="none" strike="noStrike" baseline="0" dirty="0">
              <a:solidFill>
                <a:srgbClr val="000000"/>
              </a:solidFill>
              <a:latin typeface="Arial" panose="020B0604020202020204" pitchFamily="34" charset="0"/>
            </a:endParaRPr>
          </a:p>
          <a:p>
            <a:pPr algn="r"/>
            <a:r>
              <a:rPr lang="fr-FR" sz="1800" b="0" i="0" u="none" strike="noStrike" baseline="0" dirty="0" err="1">
                <a:solidFill>
                  <a:srgbClr val="000000"/>
                </a:solidFill>
                <a:latin typeface="Arial" panose="020B0604020202020204" pitchFamily="34" charset="0"/>
              </a:rPr>
              <a:t>Advocat</a:t>
            </a:r>
            <a:r>
              <a:rPr lang="fr-FR" sz="1800" b="0" i="0" u="none" strike="noStrike" baseline="0" dirty="0">
                <a:solidFill>
                  <a:srgbClr val="000000"/>
                </a:solidFill>
                <a:latin typeface="Arial" panose="020B0604020202020204" pitchFamily="34" charset="0"/>
              </a:rPr>
              <a:t> </a:t>
            </a:r>
          </a:p>
          <a:p>
            <a:pPr algn="r"/>
            <a:r>
              <a:rPr lang="it-IT" sz="1800" b="0" i="0" u="none" strike="noStrike" baseline="0" dirty="0">
                <a:solidFill>
                  <a:srgbClr val="000000"/>
                </a:solidFill>
                <a:latin typeface="Arial" panose="020B0604020202020204" pitchFamily="34" charset="0"/>
              </a:rPr>
              <a:t>Col·legiat a l’I.C.A.B.</a:t>
            </a:r>
          </a:p>
          <a:p>
            <a:pPr algn="r"/>
            <a:r>
              <a:rPr lang="es-ES" sz="1800" b="0" i="0" u="none" strike="noStrike" baseline="0" dirty="0">
                <a:solidFill>
                  <a:srgbClr val="000000"/>
                </a:solidFill>
                <a:latin typeface="Arial" panose="020B0604020202020204" pitchFamily="34" charset="0"/>
              </a:rPr>
              <a:t>Membre de la </a:t>
            </a:r>
            <a:r>
              <a:rPr lang="es-ES" sz="1800" b="0" i="0" u="none" strike="noStrike" baseline="0" dirty="0" err="1">
                <a:solidFill>
                  <a:srgbClr val="000000"/>
                </a:solidFill>
                <a:latin typeface="Arial" panose="020B0604020202020204" pitchFamily="34" charset="0"/>
              </a:rPr>
              <a:t>Secció</a:t>
            </a:r>
            <a:r>
              <a:rPr lang="es-ES" sz="1800" b="0" i="0" u="none" strike="noStrike" baseline="0" dirty="0">
                <a:solidFill>
                  <a:srgbClr val="000000"/>
                </a:solidFill>
                <a:latin typeface="Arial" panose="020B0604020202020204" pitchFamily="34" charset="0"/>
              </a:rPr>
              <a:t> de </a:t>
            </a:r>
            <a:r>
              <a:rPr lang="es-ES" sz="1800" b="0" i="0" u="none" strike="noStrike" baseline="0" dirty="0" err="1">
                <a:solidFill>
                  <a:srgbClr val="000000"/>
                </a:solidFill>
                <a:latin typeface="Arial" panose="020B0604020202020204" pitchFamily="34" charset="0"/>
              </a:rPr>
              <a:t>Dret</a:t>
            </a:r>
            <a:r>
              <a:rPr lang="es-ES" sz="1800" b="0" i="0" u="none" strike="noStrike" baseline="0" dirty="0">
                <a:solidFill>
                  <a:srgbClr val="000000"/>
                </a:solidFill>
                <a:latin typeface="Arial" panose="020B0604020202020204" pitchFamily="34" charset="0"/>
              </a:rPr>
              <a:t> </a:t>
            </a:r>
            <a:r>
              <a:rPr lang="es-ES" sz="1800" b="0" i="0" u="none" strike="noStrike" baseline="0" dirty="0" err="1">
                <a:solidFill>
                  <a:srgbClr val="000000"/>
                </a:solidFill>
                <a:latin typeface="Arial" panose="020B0604020202020204" pitchFamily="34" charset="0"/>
              </a:rPr>
              <a:t>Cooperatiu</a:t>
            </a:r>
            <a:endParaRPr lang="es-ES" sz="1800" b="0" i="0" u="none" strike="noStrike" baseline="0" dirty="0">
              <a:solidFill>
                <a:srgbClr val="000000"/>
              </a:solidFill>
              <a:latin typeface="Arial" panose="020B0604020202020204" pitchFamily="34" charset="0"/>
            </a:endParaRPr>
          </a:p>
        </p:txBody>
      </p:sp>
    </p:spTree>
    <p:extLst>
      <p:ext uri="{BB962C8B-B14F-4D97-AF65-F5344CB8AC3E}">
        <p14:creationId xmlns:p14="http://schemas.microsoft.com/office/powerpoint/2010/main" val="473710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F5EBCB4C-F336-4733-9D3B-FCB54B77A0D1}"/>
              </a:ext>
            </a:extLst>
          </p:cNvPr>
          <p:cNvSpPr>
            <a:spLocks noChangeArrowheads="1"/>
          </p:cNvSpPr>
          <p:nvPr/>
        </p:nvSpPr>
        <p:spPr bwMode="auto">
          <a:xfrm>
            <a:off x="0" y="1196752"/>
            <a:ext cx="9142888" cy="688412"/>
          </a:xfrm>
          <a:prstGeom prst="rect">
            <a:avLst/>
          </a:prstGeom>
          <a:solidFill>
            <a:srgbClr val="E50038"/>
          </a:solidFill>
          <a:ln w="9525">
            <a:noFill/>
            <a:round/>
            <a:headEnd/>
            <a:tailEnd/>
          </a:ln>
        </p:spPr>
        <p:txBody>
          <a:bodyPr lIns="75222" tIns="37611" rIns="75222" bIns="37611" anchor="ctr"/>
          <a:lstStyle/>
          <a:p>
            <a:pPr marL="71978" algn="ctr" defTabSz="914116"/>
            <a:r>
              <a:rPr lang="ca-ES" sz="1633" b="1" dirty="0">
                <a:solidFill>
                  <a:schemeClr val="bg1"/>
                </a:solidFill>
                <a:latin typeface="Helvetica" panose="020B0604020202020204" pitchFamily="34" charset="0"/>
                <a:ea typeface="Arial Unicode MS" panose="020B0604020202020204" pitchFamily="34" charset="-128"/>
                <a:cs typeface="Helvetica" panose="020B0604020202020204" pitchFamily="34" charset="0"/>
              </a:rPr>
              <a:t>CAUSES DE CULPABILITAT</a:t>
            </a:r>
          </a:p>
        </p:txBody>
      </p:sp>
      <p:sp>
        <p:nvSpPr>
          <p:cNvPr id="6" name="CuadroTexto 5">
            <a:extLst>
              <a:ext uri="{FF2B5EF4-FFF2-40B4-BE49-F238E27FC236}">
                <a16:creationId xmlns:a16="http://schemas.microsoft.com/office/drawing/2014/main" id="{CD6868A4-4B08-44E8-AF93-56D38279D9A9}"/>
              </a:ext>
            </a:extLst>
          </p:cNvPr>
          <p:cNvSpPr txBox="1"/>
          <p:nvPr/>
        </p:nvSpPr>
        <p:spPr>
          <a:xfrm>
            <a:off x="394980" y="2348880"/>
            <a:ext cx="8281476" cy="3528595"/>
          </a:xfrm>
          <a:prstGeom prst="rect">
            <a:avLst/>
          </a:prstGeom>
          <a:noFill/>
        </p:spPr>
        <p:txBody>
          <a:bodyPr wrap="square">
            <a:spAutoFit/>
          </a:bodyPr>
          <a:lstStyle/>
          <a:p>
            <a:pPr algn="ctr">
              <a:lnSpc>
                <a:spcPct val="107000"/>
              </a:lnSpc>
              <a:spcAft>
                <a:spcPts val="800"/>
              </a:spcAft>
            </a:pPr>
            <a:r>
              <a:rPr lang="ca-ES" sz="1600" dirty="0">
                <a:latin typeface="Helvetica" panose="020B0604020202020204" pitchFamily="34" charset="0"/>
                <a:ea typeface="Calibri" panose="020F0502020204030204" pitchFamily="34" charset="0"/>
                <a:cs typeface="Helvetica" panose="020B0604020202020204" pitchFamily="34" charset="0"/>
              </a:rPr>
              <a:t> </a:t>
            </a:r>
          </a:p>
          <a:p>
            <a:pPr>
              <a:lnSpc>
                <a:spcPct val="107000"/>
              </a:lnSpc>
              <a:spcAft>
                <a:spcPts val="800"/>
              </a:spcAft>
            </a:pPr>
            <a:r>
              <a:rPr lang="ca-ES" sz="1600" b="1" u="sng" dirty="0">
                <a:latin typeface="Helvetica" panose="020B0604020202020204" pitchFamily="34" charset="0"/>
                <a:ea typeface="Calibri" panose="020F0502020204030204" pitchFamily="34" charset="0"/>
                <a:cs typeface="Helvetica" panose="020B0604020202020204" pitchFamily="34" charset="0"/>
              </a:rPr>
              <a:t>1º.-Genèrica</a:t>
            </a:r>
            <a:r>
              <a:rPr lang="ca-ES" sz="1600" b="1" u="sng" dirty="0">
                <a:latin typeface="Helvetica" panose="020B0604020202020204" pitchFamily="34" charset="0"/>
                <a:cs typeface="Helvetica" panose="020B0604020202020204" pitchFamily="34" charset="0"/>
              </a:rPr>
              <a:t>: </a:t>
            </a:r>
            <a:r>
              <a:rPr lang="ca-ES" sz="1600" dirty="0">
                <a:latin typeface="Helvetica" panose="020B0604020202020204" pitchFamily="34" charset="0"/>
                <a:cs typeface="Helvetica" panose="020B0604020202020204" pitchFamily="34" charset="0"/>
              </a:rPr>
              <a:t>quan els membres del Consell Rector, o l’administrador de fet o el director general, hagi generat o agreujat l’estat d’insolvència amb dol o culpa greu (art 442).</a:t>
            </a:r>
          </a:p>
          <a:p>
            <a:pPr>
              <a:lnSpc>
                <a:spcPct val="107000"/>
              </a:lnSpc>
              <a:spcAft>
                <a:spcPts val="800"/>
              </a:spcAft>
            </a:pPr>
            <a:endParaRPr lang="ca-ES" sz="1600" b="1" dirty="0">
              <a:solidFill>
                <a:srgbClr val="333333"/>
              </a:solidFill>
              <a:effectLst/>
              <a:latin typeface="Helvetica" panose="020B0604020202020204" pitchFamily="34" charset="0"/>
              <a:ea typeface="Times New Roman" panose="02020603050405020304" pitchFamily="18" charset="0"/>
              <a:cs typeface="Helvetica" panose="020B0604020202020204" pitchFamily="34" charset="0"/>
            </a:endParaRPr>
          </a:p>
          <a:p>
            <a:pPr>
              <a:lnSpc>
                <a:spcPct val="107000"/>
              </a:lnSpc>
              <a:spcAft>
                <a:spcPts val="800"/>
              </a:spcAft>
            </a:pPr>
            <a:r>
              <a:rPr lang="ca-ES" sz="1600" b="1" u="sng" dirty="0">
                <a:solidFill>
                  <a:srgbClr val="333333"/>
                </a:solidFill>
                <a:latin typeface="Helvetica" panose="020B0604020202020204" pitchFamily="34" charset="0"/>
                <a:ea typeface="Times New Roman" panose="02020603050405020304" pitchFamily="18" charset="0"/>
                <a:cs typeface="Helvetica" panose="020B0604020202020204" pitchFamily="34" charset="0"/>
              </a:rPr>
              <a:t>2º.- Presumpció de dol o culpa greu </a:t>
            </a:r>
            <a:r>
              <a:rPr lang="ca-ES" sz="1600" dirty="0">
                <a:solidFill>
                  <a:srgbClr val="333333"/>
                </a:solidFill>
                <a:latin typeface="Helvetica" panose="020B0604020202020204" pitchFamily="34" charset="0"/>
                <a:ea typeface="Times New Roman" panose="02020603050405020304" pitchFamily="18" charset="0"/>
                <a:cs typeface="Helvetica" panose="020B0604020202020204" pitchFamily="34" charset="0"/>
              </a:rPr>
              <a:t>(art 444)</a:t>
            </a:r>
            <a:r>
              <a:rPr lang="ca-ES" sz="1600" b="1" dirty="0">
                <a:solidFill>
                  <a:srgbClr val="333333"/>
                </a:solidFill>
                <a:latin typeface="Helvetica" panose="020B0604020202020204" pitchFamily="34" charset="0"/>
                <a:ea typeface="Times New Roman" panose="02020603050405020304" pitchFamily="18" charset="0"/>
                <a:cs typeface="Helvetica" panose="020B0604020202020204" pitchFamily="34" charset="0"/>
              </a:rPr>
              <a:t> </a:t>
            </a:r>
            <a:endParaRPr lang="ca-ES" sz="1600" dirty="0">
              <a:latin typeface="Helvetica" panose="020B0604020202020204" pitchFamily="34" charset="0"/>
              <a:ea typeface="Calibri" panose="020F0502020204030204" pitchFamily="34" charset="0"/>
              <a:cs typeface="Helvetica" panose="020B0604020202020204" pitchFamily="34" charset="0"/>
            </a:endParaRPr>
          </a:p>
          <a:p>
            <a:pPr algn="just">
              <a:lnSpc>
                <a:spcPct val="107000"/>
              </a:lnSpc>
              <a:spcAft>
                <a:spcPts val="800"/>
              </a:spcAft>
            </a:pPr>
            <a:endParaRPr lang="ca-ES" sz="1600" dirty="0">
              <a:latin typeface="Helvetica" panose="020B0604020202020204" pitchFamily="34" charset="0"/>
              <a:ea typeface="Calibri" panose="020F0502020204030204" pitchFamily="34" charset="0"/>
              <a:cs typeface="Helvetica" panose="020B0604020202020204" pitchFamily="34" charset="0"/>
            </a:endParaRPr>
          </a:p>
          <a:p>
            <a:pPr algn="just">
              <a:lnSpc>
                <a:spcPct val="107000"/>
              </a:lnSpc>
              <a:spcAft>
                <a:spcPts val="800"/>
              </a:spcAft>
            </a:pPr>
            <a:r>
              <a:rPr lang="ca-ES" sz="1600" b="1" u="sng" dirty="0">
                <a:latin typeface="Helvetica" panose="020B0604020202020204" pitchFamily="34" charset="0"/>
                <a:ea typeface="Calibri" panose="020F0502020204030204" pitchFamily="34" charset="0"/>
                <a:cs typeface="Helvetica" panose="020B0604020202020204" pitchFamily="34" charset="0"/>
              </a:rPr>
              <a:t>3º.- Supòsits de culpabilitat que no admeten prova en contra</a:t>
            </a:r>
            <a:r>
              <a:rPr lang="ca-ES" sz="1600" b="1" dirty="0">
                <a:latin typeface="Helvetica" panose="020B0604020202020204" pitchFamily="34" charset="0"/>
                <a:ea typeface="Calibri" panose="020F0502020204030204" pitchFamily="34" charset="0"/>
                <a:cs typeface="Helvetica" panose="020B0604020202020204" pitchFamily="34" charset="0"/>
              </a:rPr>
              <a:t> </a:t>
            </a:r>
            <a:r>
              <a:rPr lang="ca-ES" sz="1600" dirty="0">
                <a:latin typeface="Helvetica" panose="020B0604020202020204" pitchFamily="34" charset="0"/>
                <a:ea typeface="Calibri" panose="020F0502020204030204" pitchFamily="34" charset="0"/>
                <a:cs typeface="Helvetica" panose="020B0604020202020204" pitchFamily="34" charset="0"/>
              </a:rPr>
              <a:t>(art 443)</a:t>
            </a:r>
          </a:p>
          <a:p>
            <a:pPr algn="just">
              <a:lnSpc>
                <a:spcPct val="107000"/>
              </a:lnSpc>
              <a:spcAft>
                <a:spcPts val="800"/>
              </a:spcAft>
            </a:pPr>
            <a:endParaRPr lang="ca-ES" sz="1600" dirty="0">
              <a:latin typeface="Helvetica" panose="020B0604020202020204" pitchFamily="34" charset="0"/>
              <a:ea typeface="Calibri" panose="020F0502020204030204" pitchFamily="34" charset="0"/>
              <a:cs typeface="Helvetica" panose="020B0604020202020204" pitchFamily="34" charset="0"/>
            </a:endParaRPr>
          </a:p>
          <a:p>
            <a:pPr algn="just">
              <a:lnSpc>
                <a:spcPct val="107000"/>
              </a:lnSpc>
              <a:spcAft>
                <a:spcPts val="800"/>
              </a:spcAft>
            </a:pPr>
            <a:endParaRPr lang="ca-ES" sz="1600" dirty="0">
              <a:latin typeface="Helvetica" panose="020B0604020202020204" pitchFamily="34" charset="0"/>
              <a:ea typeface="Calibri" panose="020F0502020204030204" pitchFamily="34" charset="0"/>
              <a:cs typeface="Helvetica" panose="020B0604020202020204" pitchFamily="34" charset="0"/>
            </a:endParaRPr>
          </a:p>
          <a:p>
            <a:pPr algn="just">
              <a:lnSpc>
                <a:spcPct val="107000"/>
              </a:lnSpc>
              <a:spcAft>
                <a:spcPts val="800"/>
              </a:spcAft>
            </a:pPr>
            <a:r>
              <a:rPr lang="ca-ES" sz="1600" dirty="0">
                <a:latin typeface="Helvetica" panose="020B0604020202020204" pitchFamily="34" charset="0"/>
                <a:ea typeface="Calibri" panose="020F0502020204030204" pitchFamily="34" charset="0"/>
                <a:cs typeface="Helvetica" panose="020B0604020202020204" pitchFamily="34" charset="0"/>
              </a:rPr>
              <a:t>Efectes merament civils, que no vinculen la jurisdicció penal.</a:t>
            </a:r>
            <a:endParaRPr lang="ca-ES" sz="1600" dirty="0">
              <a:effectLst/>
              <a:latin typeface="Helvetica" panose="020B0604020202020204" pitchFamily="34" charset="0"/>
              <a:ea typeface="Calibri" panose="020F0502020204030204" pitchFamily="34" charset="0"/>
              <a:cs typeface="Helvetica" panose="020B0604020202020204" pitchFamily="34" charset="0"/>
            </a:endParaRPr>
          </a:p>
        </p:txBody>
      </p:sp>
    </p:spTree>
    <p:extLst>
      <p:ext uri="{BB962C8B-B14F-4D97-AF65-F5344CB8AC3E}">
        <p14:creationId xmlns:p14="http://schemas.microsoft.com/office/powerpoint/2010/main" val="17058428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F5EBCB4C-F336-4733-9D3B-FCB54B77A0D1}"/>
              </a:ext>
            </a:extLst>
          </p:cNvPr>
          <p:cNvSpPr>
            <a:spLocks noChangeArrowheads="1"/>
          </p:cNvSpPr>
          <p:nvPr/>
        </p:nvSpPr>
        <p:spPr bwMode="auto">
          <a:xfrm>
            <a:off x="0" y="1196752"/>
            <a:ext cx="9142888" cy="688412"/>
          </a:xfrm>
          <a:prstGeom prst="rect">
            <a:avLst/>
          </a:prstGeom>
          <a:solidFill>
            <a:srgbClr val="E50038"/>
          </a:solidFill>
          <a:ln w="9525">
            <a:noFill/>
            <a:round/>
            <a:headEnd/>
            <a:tailEnd/>
          </a:ln>
        </p:spPr>
        <p:txBody>
          <a:bodyPr lIns="75222" tIns="37611" rIns="75222" bIns="37611" anchor="ctr"/>
          <a:lstStyle/>
          <a:p>
            <a:pPr marL="71978" algn="ctr" defTabSz="914116"/>
            <a:r>
              <a:rPr lang="ca-ES" sz="1633" b="1" dirty="0">
                <a:solidFill>
                  <a:schemeClr val="bg1"/>
                </a:solidFill>
                <a:latin typeface="Helvetica" panose="020B0604020202020204" pitchFamily="34" charset="0"/>
                <a:ea typeface="Arial Unicode MS" panose="020B0604020202020204" pitchFamily="34" charset="-128"/>
                <a:cs typeface="Helvetica" panose="020B0604020202020204" pitchFamily="34" charset="0"/>
              </a:rPr>
              <a:t>CAUSA DE CULPABILITAT GENÈRICA</a:t>
            </a:r>
          </a:p>
        </p:txBody>
      </p:sp>
      <p:sp>
        <p:nvSpPr>
          <p:cNvPr id="6" name="CuadroTexto 5">
            <a:extLst>
              <a:ext uri="{FF2B5EF4-FFF2-40B4-BE49-F238E27FC236}">
                <a16:creationId xmlns:a16="http://schemas.microsoft.com/office/drawing/2014/main" id="{CD6868A4-4B08-44E8-AF93-56D38279D9A9}"/>
              </a:ext>
            </a:extLst>
          </p:cNvPr>
          <p:cNvSpPr txBox="1"/>
          <p:nvPr/>
        </p:nvSpPr>
        <p:spPr>
          <a:xfrm>
            <a:off x="394980" y="2348880"/>
            <a:ext cx="8281476" cy="3295454"/>
          </a:xfrm>
          <a:prstGeom prst="rect">
            <a:avLst/>
          </a:prstGeom>
          <a:noFill/>
        </p:spPr>
        <p:txBody>
          <a:bodyPr wrap="square">
            <a:spAutoFit/>
          </a:bodyPr>
          <a:lstStyle/>
          <a:p>
            <a:pPr algn="ctr">
              <a:lnSpc>
                <a:spcPct val="107000"/>
              </a:lnSpc>
              <a:spcAft>
                <a:spcPts val="800"/>
              </a:spcAft>
            </a:pPr>
            <a:r>
              <a:rPr lang="ca-ES" sz="1600" dirty="0">
                <a:latin typeface="Helvetica" panose="020B0604020202020204" pitchFamily="34" charset="0"/>
                <a:ea typeface="Calibri" panose="020F0502020204030204" pitchFamily="34" charset="0"/>
                <a:cs typeface="Helvetica" panose="020B0604020202020204" pitchFamily="34" charset="0"/>
              </a:rPr>
              <a:t> </a:t>
            </a:r>
          </a:p>
          <a:p>
            <a:pPr>
              <a:lnSpc>
                <a:spcPct val="107000"/>
              </a:lnSpc>
              <a:spcAft>
                <a:spcPts val="800"/>
              </a:spcAft>
            </a:pPr>
            <a:r>
              <a:rPr lang="ca-ES" sz="1600" b="1" u="sng" dirty="0">
                <a:latin typeface="Helvetica" panose="020B0604020202020204" pitchFamily="34" charset="0"/>
                <a:ea typeface="Calibri" panose="020F0502020204030204" pitchFamily="34" charset="0"/>
                <a:cs typeface="Helvetica" panose="020B0604020202020204" pitchFamily="34" charset="0"/>
              </a:rPr>
              <a:t>Genèrica</a:t>
            </a:r>
            <a:r>
              <a:rPr lang="ca-ES" sz="1600" b="1" u="sng" dirty="0">
                <a:latin typeface="Helvetica" panose="020B0604020202020204" pitchFamily="34" charset="0"/>
                <a:cs typeface="Helvetica" panose="020B0604020202020204" pitchFamily="34" charset="0"/>
              </a:rPr>
              <a:t>:  </a:t>
            </a:r>
            <a:r>
              <a:rPr lang="ca-ES" sz="1600" dirty="0">
                <a:latin typeface="Helvetica" panose="020B0604020202020204" pitchFamily="34" charset="0"/>
                <a:cs typeface="Helvetica" panose="020B0604020202020204" pitchFamily="34" charset="0"/>
              </a:rPr>
              <a:t>El concurs ha de ser declarat culpable quan s’acrediti que la insolvència ha estat </a:t>
            </a:r>
            <a:r>
              <a:rPr lang="ca-ES" sz="1600" b="1" dirty="0">
                <a:latin typeface="Helvetica" panose="020B0604020202020204" pitchFamily="34" charset="0"/>
                <a:cs typeface="Helvetica" panose="020B0604020202020204" pitchFamily="34" charset="0"/>
              </a:rPr>
              <a:t>generada</a:t>
            </a:r>
            <a:r>
              <a:rPr lang="ca-ES" sz="1600" dirty="0">
                <a:latin typeface="Helvetica" panose="020B0604020202020204" pitchFamily="34" charset="0"/>
                <a:cs typeface="Helvetica" panose="020B0604020202020204" pitchFamily="34" charset="0"/>
              </a:rPr>
              <a:t> o </a:t>
            </a:r>
            <a:r>
              <a:rPr lang="ca-ES" sz="1600" b="1" dirty="0">
                <a:latin typeface="Helvetica" panose="020B0604020202020204" pitchFamily="34" charset="0"/>
                <a:cs typeface="Helvetica" panose="020B0604020202020204" pitchFamily="34" charset="0"/>
              </a:rPr>
              <a:t>agreujada</a:t>
            </a:r>
            <a:r>
              <a:rPr lang="ca-ES" sz="1600" dirty="0">
                <a:latin typeface="Helvetica" panose="020B0604020202020204" pitchFamily="34" charset="0"/>
                <a:cs typeface="Helvetica" panose="020B0604020202020204" pitchFamily="34" charset="0"/>
              </a:rPr>
              <a:t> amb dol o culpa greu.</a:t>
            </a:r>
          </a:p>
          <a:p>
            <a:endParaRPr lang="ca-ES" sz="1600" b="1" u="sng" dirty="0">
              <a:latin typeface="Helvetica" panose="020B0604020202020204" pitchFamily="34" charset="0"/>
              <a:cs typeface="Helvetica" panose="020B0604020202020204" pitchFamily="34" charset="0"/>
            </a:endParaRPr>
          </a:p>
          <a:p>
            <a:r>
              <a:rPr lang="ca-ES" sz="1600" b="1" u="sng" dirty="0">
                <a:latin typeface="Helvetica" panose="020B0604020202020204" pitchFamily="34" charset="0"/>
                <a:cs typeface="Helvetica" panose="020B0604020202020204" pitchFamily="34" charset="0"/>
              </a:rPr>
              <a:t>Requisits:</a:t>
            </a:r>
            <a:r>
              <a:rPr lang="ca-ES" sz="1600" dirty="0">
                <a:latin typeface="Helvetica" panose="020B0604020202020204" pitchFamily="34" charset="0"/>
                <a:cs typeface="Helvetica" panose="020B0604020202020204" pitchFamily="34" charset="0"/>
              </a:rPr>
              <a:t> </a:t>
            </a:r>
          </a:p>
          <a:p>
            <a:endParaRPr lang="ca-ES" sz="1600" dirty="0">
              <a:latin typeface="Helvetica" panose="020B0604020202020204" pitchFamily="34" charset="0"/>
              <a:cs typeface="Helvetica" panose="020B0604020202020204" pitchFamily="34" charset="0"/>
            </a:endParaRPr>
          </a:p>
          <a:p>
            <a:pPr marL="1200150" lvl="2" indent="-285750">
              <a:lnSpc>
                <a:spcPct val="107000"/>
              </a:lnSpc>
              <a:spcAft>
                <a:spcPts val="800"/>
              </a:spcAft>
              <a:buFont typeface="Wingdings" panose="05000000000000000000" pitchFamily="2" charset="2"/>
              <a:buChar char="ü"/>
            </a:pPr>
            <a:r>
              <a:rPr lang="ca-ES" sz="1600" dirty="0">
                <a:latin typeface="Helvetica" panose="020B0604020202020204" pitchFamily="34" charset="0"/>
                <a:cs typeface="Helvetica" panose="020B0604020202020204" pitchFamily="34" charset="0"/>
              </a:rPr>
              <a:t>un acte u omissió</a:t>
            </a:r>
          </a:p>
          <a:p>
            <a:pPr marL="1200150" lvl="2" indent="-285750">
              <a:lnSpc>
                <a:spcPct val="107000"/>
              </a:lnSpc>
              <a:spcAft>
                <a:spcPts val="800"/>
              </a:spcAft>
              <a:buFont typeface="Wingdings" panose="05000000000000000000" pitchFamily="2" charset="2"/>
              <a:buChar char="ü"/>
            </a:pPr>
            <a:r>
              <a:rPr lang="ca-ES" sz="1600" dirty="0">
                <a:latin typeface="Helvetica" panose="020B0604020202020204" pitchFamily="34" charset="0"/>
                <a:cs typeface="Helvetica" panose="020B0604020202020204" pitchFamily="34" charset="0"/>
              </a:rPr>
              <a:t>dol o culpa greu</a:t>
            </a:r>
          </a:p>
          <a:p>
            <a:pPr marL="1200150" lvl="2" indent="-285750">
              <a:buFont typeface="Wingdings" panose="05000000000000000000" pitchFamily="2" charset="2"/>
              <a:buChar char="ü"/>
            </a:pPr>
            <a:r>
              <a:rPr lang="ca-ES" sz="1600" dirty="0">
                <a:latin typeface="Helvetica" panose="020B0604020202020204" pitchFamily="34" charset="0"/>
                <a:cs typeface="Helvetica" panose="020B0604020202020204" pitchFamily="34" charset="0"/>
              </a:rPr>
              <a:t>relació causal entre aquesta actuació i la generació o agreujament de la situació de insolvència.</a:t>
            </a:r>
          </a:p>
          <a:p>
            <a:pPr algn="just">
              <a:lnSpc>
                <a:spcPct val="107000"/>
              </a:lnSpc>
              <a:spcAft>
                <a:spcPts val="800"/>
              </a:spcAft>
            </a:pPr>
            <a:endParaRPr lang="ca-ES" sz="1600" dirty="0">
              <a:latin typeface="Helvetica" panose="020B0604020202020204" pitchFamily="34" charset="0"/>
              <a:ea typeface="Calibri" panose="020F0502020204030204" pitchFamily="34" charset="0"/>
              <a:cs typeface="Helvetica" panose="020B0604020202020204" pitchFamily="34" charset="0"/>
            </a:endParaRPr>
          </a:p>
        </p:txBody>
      </p:sp>
    </p:spTree>
    <p:extLst>
      <p:ext uri="{BB962C8B-B14F-4D97-AF65-F5344CB8AC3E}">
        <p14:creationId xmlns:p14="http://schemas.microsoft.com/office/powerpoint/2010/main" val="24095898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F5EBCB4C-F336-4733-9D3B-FCB54B77A0D1}"/>
              </a:ext>
            </a:extLst>
          </p:cNvPr>
          <p:cNvSpPr>
            <a:spLocks noChangeArrowheads="1"/>
          </p:cNvSpPr>
          <p:nvPr/>
        </p:nvSpPr>
        <p:spPr bwMode="auto">
          <a:xfrm>
            <a:off x="0" y="1196752"/>
            <a:ext cx="9142888" cy="688412"/>
          </a:xfrm>
          <a:prstGeom prst="rect">
            <a:avLst/>
          </a:prstGeom>
          <a:solidFill>
            <a:srgbClr val="E50038"/>
          </a:solidFill>
          <a:ln w="9525">
            <a:noFill/>
            <a:round/>
            <a:headEnd/>
            <a:tailEnd/>
          </a:ln>
        </p:spPr>
        <p:txBody>
          <a:bodyPr lIns="75222" tIns="37611" rIns="75222" bIns="37611" anchor="ctr"/>
          <a:lstStyle/>
          <a:p>
            <a:pPr marL="71978" algn="ctr" defTabSz="914116"/>
            <a:r>
              <a:rPr lang="ca-ES" sz="1633" b="1" dirty="0">
                <a:solidFill>
                  <a:schemeClr val="bg1"/>
                </a:solidFill>
                <a:latin typeface="Helvetica" panose="020B0604020202020204" pitchFamily="34" charset="0"/>
                <a:ea typeface="Arial Unicode MS" panose="020B0604020202020204" pitchFamily="34" charset="-128"/>
                <a:cs typeface="Helvetica" panose="020B0604020202020204" pitchFamily="34" charset="0"/>
              </a:rPr>
              <a:t>CAUSES DE CULPABILITAT ART 443 TRLC</a:t>
            </a:r>
          </a:p>
        </p:txBody>
      </p:sp>
      <p:sp>
        <p:nvSpPr>
          <p:cNvPr id="6" name="CuadroTexto 5">
            <a:extLst>
              <a:ext uri="{FF2B5EF4-FFF2-40B4-BE49-F238E27FC236}">
                <a16:creationId xmlns:a16="http://schemas.microsoft.com/office/drawing/2014/main" id="{CD6868A4-4B08-44E8-AF93-56D38279D9A9}"/>
              </a:ext>
            </a:extLst>
          </p:cNvPr>
          <p:cNvSpPr txBox="1"/>
          <p:nvPr/>
        </p:nvSpPr>
        <p:spPr>
          <a:xfrm>
            <a:off x="394980" y="2348880"/>
            <a:ext cx="8281476" cy="3657348"/>
          </a:xfrm>
          <a:prstGeom prst="rect">
            <a:avLst/>
          </a:prstGeom>
          <a:noFill/>
        </p:spPr>
        <p:txBody>
          <a:bodyPr wrap="square">
            <a:spAutoFit/>
          </a:bodyPr>
          <a:lstStyle/>
          <a:p>
            <a:pPr algn="ctr">
              <a:lnSpc>
                <a:spcPct val="107000"/>
              </a:lnSpc>
              <a:spcAft>
                <a:spcPts val="800"/>
              </a:spcAft>
            </a:pPr>
            <a:r>
              <a:rPr lang="ca-ES" sz="1600" dirty="0">
                <a:latin typeface="Helvetica" panose="020B0604020202020204" pitchFamily="34" charset="0"/>
                <a:ea typeface="Calibri" panose="020F0502020204030204" pitchFamily="34" charset="0"/>
                <a:cs typeface="Helvetica" panose="020B0604020202020204" pitchFamily="34" charset="0"/>
              </a:rPr>
              <a:t> </a:t>
            </a:r>
          </a:p>
          <a:p>
            <a:pPr algn="just"/>
            <a:r>
              <a:rPr lang="ca-ES" sz="1600" b="0" i="0" dirty="0">
                <a:solidFill>
                  <a:srgbClr val="000000"/>
                </a:solidFill>
                <a:effectLst/>
                <a:latin typeface="Helvetica" panose="020B0604020202020204" pitchFamily="34" charset="0"/>
                <a:cs typeface="Helvetica" panose="020B0604020202020204" pitchFamily="34" charset="0"/>
              </a:rPr>
              <a:t>El concurs </a:t>
            </a:r>
            <a:r>
              <a:rPr lang="ca-ES" sz="1600" dirty="0">
                <a:solidFill>
                  <a:srgbClr val="000000"/>
                </a:solidFill>
                <a:latin typeface="Helvetica" panose="020B0604020202020204" pitchFamily="34" charset="0"/>
                <a:cs typeface="Helvetica" panose="020B0604020202020204" pitchFamily="34" charset="0"/>
              </a:rPr>
              <a:t>es qualificarà com a culpable en els següents supòsits</a:t>
            </a:r>
            <a:r>
              <a:rPr lang="ca-ES" sz="1600" b="0" i="0" dirty="0">
                <a:solidFill>
                  <a:srgbClr val="000000"/>
                </a:solidFill>
                <a:effectLst/>
                <a:latin typeface="Helvetica" panose="020B0604020202020204" pitchFamily="34" charset="0"/>
                <a:cs typeface="Helvetica" panose="020B0604020202020204" pitchFamily="34" charset="0"/>
              </a:rPr>
              <a:t>:</a:t>
            </a:r>
          </a:p>
          <a:p>
            <a:pPr algn="just"/>
            <a:endParaRPr lang="ca-ES" sz="1600" b="0" i="0" dirty="0">
              <a:solidFill>
                <a:srgbClr val="000000"/>
              </a:solidFill>
              <a:effectLst/>
              <a:latin typeface="Helvetica" panose="020B0604020202020204" pitchFamily="34" charset="0"/>
              <a:cs typeface="Helvetica" panose="020B0604020202020204" pitchFamily="34" charset="0"/>
            </a:endParaRPr>
          </a:p>
          <a:p>
            <a:pPr marL="285750" indent="-285750" algn="just">
              <a:buFont typeface="Wingdings" panose="05000000000000000000" pitchFamily="2" charset="2"/>
              <a:buChar char="ü"/>
            </a:pPr>
            <a:r>
              <a:rPr lang="ca-ES" sz="1600" dirty="0">
                <a:latin typeface="Helvetica" panose="020B0604020202020204" pitchFamily="34" charset="0"/>
                <a:cs typeface="Helvetica" panose="020B0604020202020204" pitchFamily="34" charset="0"/>
              </a:rPr>
              <a:t>Alçament</a:t>
            </a:r>
            <a:r>
              <a:rPr lang="ca-ES" sz="1600" b="0" i="0" dirty="0">
                <a:solidFill>
                  <a:srgbClr val="000000"/>
                </a:solidFill>
                <a:effectLst/>
                <a:latin typeface="Helvetica" panose="020B0604020202020204" pitchFamily="34" charset="0"/>
                <a:cs typeface="Helvetica" panose="020B0604020202020204" pitchFamily="34" charset="0"/>
              </a:rPr>
              <a:t> total o parcial de bens o actes que enredereixin, dificultin o impedeixin l'eficàcia d’un embargament iniciat o de previsible inici.</a:t>
            </a:r>
          </a:p>
          <a:p>
            <a:pPr marL="285750" indent="-285750" algn="just">
              <a:buFont typeface="Wingdings" panose="05000000000000000000" pitchFamily="2" charset="2"/>
              <a:buChar char="ü"/>
            </a:pPr>
            <a:r>
              <a:rPr lang="ca-ES" sz="1600" b="0" i="0" dirty="0">
                <a:solidFill>
                  <a:srgbClr val="000000"/>
                </a:solidFill>
                <a:effectLst/>
                <a:latin typeface="Helvetica" panose="020B0604020202020204" pitchFamily="34" charset="0"/>
                <a:cs typeface="Helvetica" panose="020B0604020202020204" pitchFamily="34" charset="0"/>
              </a:rPr>
              <a:t>Sortides fraudulentes de bens dins dels dos anys anteriors a la declaració de concurs.</a:t>
            </a:r>
          </a:p>
          <a:p>
            <a:pPr marL="285750" indent="-285750" algn="just">
              <a:buFont typeface="Wingdings" panose="05000000000000000000" pitchFamily="2" charset="2"/>
              <a:buChar char="ü"/>
            </a:pPr>
            <a:r>
              <a:rPr lang="ca-ES" sz="1600" b="0" i="0" dirty="0">
                <a:solidFill>
                  <a:srgbClr val="000000"/>
                </a:solidFill>
                <a:effectLst/>
                <a:latin typeface="Helvetica" panose="020B0604020202020204" pitchFamily="34" charset="0"/>
                <a:cs typeface="Helvetica" panose="020B0604020202020204" pitchFamily="34" charset="0"/>
              </a:rPr>
              <a:t>Realitzar actes jurídics dirigits a simular una situació patrimonial fictícia.</a:t>
            </a:r>
          </a:p>
          <a:p>
            <a:pPr marL="285750" indent="-285750" algn="just">
              <a:buFont typeface="Wingdings" panose="05000000000000000000" pitchFamily="2" charset="2"/>
              <a:buChar char="ü"/>
            </a:pPr>
            <a:r>
              <a:rPr lang="ca-ES" sz="1600" b="0" i="0" dirty="0">
                <a:solidFill>
                  <a:srgbClr val="000000"/>
                </a:solidFill>
                <a:effectLst/>
                <a:latin typeface="Helvetica" panose="020B0604020202020204" pitchFamily="34" charset="0"/>
                <a:cs typeface="Helvetica" panose="020B0604020202020204" pitchFamily="34" charset="0"/>
              </a:rPr>
              <a:t>Inexactitud greu o falsedat en els documents acompanyats a la sol·licitud de declaració de concurs o presentats durant la tramitació del procediment.</a:t>
            </a:r>
          </a:p>
          <a:p>
            <a:pPr marL="285750" indent="-285750" algn="just">
              <a:buFont typeface="Wingdings" panose="05000000000000000000" pitchFamily="2" charset="2"/>
              <a:buChar char="ü"/>
            </a:pPr>
            <a:r>
              <a:rPr lang="ca-ES" sz="1600" b="0" i="0" dirty="0">
                <a:solidFill>
                  <a:srgbClr val="000000"/>
                </a:solidFill>
                <a:effectLst/>
                <a:latin typeface="Helvetica" panose="020B0604020202020204" pitchFamily="34" charset="0"/>
                <a:cs typeface="Helvetica" panose="020B0604020202020204" pitchFamily="34" charset="0"/>
              </a:rPr>
              <a:t>Incompliment substancial de la obligació de portar la comptabilitat, portar doble comptabilitat o cometre irregularitats </a:t>
            </a:r>
            <a:r>
              <a:rPr lang="ca-ES" sz="1600" dirty="0">
                <a:solidFill>
                  <a:srgbClr val="000000"/>
                </a:solidFill>
                <a:latin typeface="Helvetica" panose="020B0604020202020204" pitchFamily="34" charset="0"/>
                <a:cs typeface="Helvetica" panose="020B0604020202020204" pitchFamily="34" charset="0"/>
              </a:rPr>
              <a:t>rellevants per la comprensió de la seva situació patrimonial o financera</a:t>
            </a:r>
            <a:r>
              <a:rPr lang="ca-ES" sz="1600" b="0" i="0" dirty="0">
                <a:solidFill>
                  <a:srgbClr val="000000"/>
                </a:solidFill>
                <a:effectLst/>
                <a:latin typeface="Helvetica" panose="020B0604020202020204" pitchFamily="34" charset="0"/>
                <a:cs typeface="Helvetica" panose="020B0604020202020204" pitchFamily="34" charset="0"/>
              </a:rPr>
              <a:t>.</a:t>
            </a:r>
          </a:p>
          <a:p>
            <a:pPr marL="285750" indent="-285750" algn="just">
              <a:buFont typeface="Wingdings" panose="05000000000000000000" pitchFamily="2" charset="2"/>
              <a:buChar char="ü"/>
            </a:pPr>
            <a:r>
              <a:rPr lang="ca-ES" sz="1600" b="0" i="0" dirty="0">
                <a:solidFill>
                  <a:srgbClr val="000000"/>
                </a:solidFill>
                <a:effectLst/>
                <a:latin typeface="Helvetica" panose="020B0604020202020204" pitchFamily="34" charset="0"/>
                <a:cs typeface="Helvetica" panose="020B0604020202020204" pitchFamily="34" charset="0"/>
              </a:rPr>
              <a:t>Incompliment del conveni per causa imputable al concursat.</a:t>
            </a:r>
            <a:endParaRPr lang="ca-ES" sz="1600" dirty="0">
              <a:latin typeface="Helvetica" panose="020B0604020202020204" pitchFamily="34" charset="0"/>
              <a:ea typeface="Calibri" panose="020F0502020204030204" pitchFamily="34" charset="0"/>
              <a:cs typeface="Helvetica" panose="020B0604020202020204" pitchFamily="34" charset="0"/>
            </a:endParaRPr>
          </a:p>
          <a:p>
            <a:pPr algn="just">
              <a:lnSpc>
                <a:spcPct val="107000"/>
              </a:lnSpc>
              <a:spcAft>
                <a:spcPts val="800"/>
              </a:spcAft>
            </a:pPr>
            <a:endParaRPr lang="ca-ES" sz="1600" dirty="0">
              <a:latin typeface="Helvetica" panose="020B0604020202020204" pitchFamily="34" charset="0"/>
              <a:ea typeface="Calibri" panose="020F0502020204030204" pitchFamily="34" charset="0"/>
              <a:cs typeface="Helvetica" panose="020B0604020202020204" pitchFamily="34" charset="0"/>
            </a:endParaRPr>
          </a:p>
        </p:txBody>
      </p:sp>
    </p:spTree>
    <p:extLst>
      <p:ext uri="{BB962C8B-B14F-4D97-AF65-F5344CB8AC3E}">
        <p14:creationId xmlns:p14="http://schemas.microsoft.com/office/powerpoint/2010/main" val="5681355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F5EBCB4C-F336-4733-9D3B-FCB54B77A0D1}"/>
              </a:ext>
            </a:extLst>
          </p:cNvPr>
          <p:cNvSpPr>
            <a:spLocks noChangeArrowheads="1"/>
          </p:cNvSpPr>
          <p:nvPr/>
        </p:nvSpPr>
        <p:spPr bwMode="auto">
          <a:xfrm>
            <a:off x="0" y="1196752"/>
            <a:ext cx="9142888" cy="688412"/>
          </a:xfrm>
          <a:prstGeom prst="rect">
            <a:avLst/>
          </a:prstGeom>
          <a:solidFill>
            <a:srgbClr val="E50038"/>
          </a:solidFill>
          <a:ln w="9525">
            <a:noFill/>
            <a:round/>
            <a:headEnd/>
            <a:tailEnd/>
          </a:ln>
        </p:spPr>
        <p:txBody>
          <a:bodyPr lIns="75222" tIns="37611" rIns="75222" bIns="37611" anchor="ctr"/>
          <a:lstStyle/>
          <a:p>
            <a:pPr marL="71978" algn="ctr" defTabSz="914116"/>
            <a:r>
              <a:rPr lang="ca-ES" sz="1633" b="1" dirty="0">
                <a:solidFill>
                  <a:schemeClr val="bg1"/>
                </a:solidFill>
                <a:latin typeface="Helvetica" panose="020B0604020202020204" pitchFamily="34" charset="0"/>
                <a:ea typeface="Arial Unicode MS" panose="020B0604020202020204" pitchFamily="34" charset="-128"/>
                <a:cs typeface="Helvetica" panose="020B0604020202020204" pitchFamily="34" charset="0"/>
              </a:rPr>
              <a:t>PRESUMPCIONS DE CULPABILITAT ART 444</a:t>
            </a:r>
          </a:p>
        </p:txBody>
      </p:sp>
      <p:sp>
        <p:nvSpPr>
          <p:cNvPr id="6" name="CuadroTexto 5">
            <a:extLst>
              <a:ext uri="{FF2B5EF4-FFF2-40B4-BE49-F238E27FC236}">
                <a16:creationId xmlns:a16="http://schemas.microsoft.com/office/drawing/2014/main" id="{CD6868A4-4B08-44E8-AF93-56D38279D9A9}"/>
              </a:ext>
            </a:extLst>
          </p:cNvPr>
          <p:cNvSpPr txBox="1"/>
          <p:nvPr/>
        </p:nvSpPr>
        <p:spPr>
          <a:xfrm>
            <a:off x="394980" y="2348880"/>
            <a:ext cx="8281476" cy="3166829"/>
          </a:xfrm>
          <a:prstGeom prst="rect">
            <a:avLst/>
          </a:prstGeom>
          <a:noFill/>
        </p:spPr>
        <p:txBody>
          <a:bodyPr wrap="square">
            <a:spAutoFit/>
          </a:bodyPr>
          <a:lstStyle/>
          <a:p>
            <a:pPr algn="ctr">
              <a:lnSpc>
                <a:spcPct val="107000"/>
              </a:lnSpc>
              <a:spcAft>
                <a:spcPts val="800"/>
              </a:spcAft>
            </a:pPr>
            <a:r>
              <a:rPr lang="ca-ES" sz="1600" dirty="0">
                <a:latin typeface="Helvetica" panose="020B0604020202020204" pitchFamily="34" charset="0"/>
                <a:ea typeface="Calibri" panose="020F0502020204030204" pitchFamily="34" charset="0"/>
                <a:cs typeface="Helvetica" panose="020B0604020202020204" pitchFamily="34" charset="0"/>
              </a:rPr>
              <a:t> </a:t>
            </a:r>
          </a:p>
          <a:p>
            <a:pPr algn="just"/>
            <a:r>
              <a:rPr lang="ca-ES" sz="1600" b="0" i="0" dirty="0">
                <a:solidFill>
                  <a:srgbClr val="000000"/>
                </a:solidFill>
                <a:effectLst/>
                <a:latin typeface="Helvetica" panose="020B0604020202020204" pitchFamily="34" charset="0"/>
                <a:cs typeface="Helvetica" panose="020B0604020202020204" pitchFamily="34" charset="0"/>
              </a:rPr>
              <a:t>El concurs es presumeix culpable en els se</a:t>
            </a:r>
            <a:r>
              <a:rPr lang="ca-ES" sz="1600" dirty="0">
                <a:solidFill>
                  <a:srgbClr val="000000"/>
                </a:solidFill>
                <a:latin typeface="Helvetica" panose="020B0604020202020204" pitchFamily="34" charset="0"/>
                <a:cs typeface="Helvetica" panose="020B0604020202020204" pitchFamily="34" charset="0"/>
              </a:rPr>
              <a:t>güent supòsits</a:t>
            </a:r>
            <a:r>
              <a:rPr lang="ca-ES" sz="1600" b="0" i="0" dirty="0">
                <a:solidFill>
                  <a:srgbClr val="000000"/>
                </a:solidFill>
                <a:effectLst/>
                <a:latin typeface="Helvetica" panose="020B0604020202020204" pitchFamily="34" charset="0"/>
                <a:cs typeface="Helvetica" panose="020B0604020202020204" pitchFamily="34" charset="0"/>
              </a:rPr>
              <a:t>:</a:t>
            </a:r>
          </a:p>
          <a:p>
            <a:pPr algn="just"/>
            <a:endParaRPr lang="ca-ES" sz="1600" b="0" i="0" dirty="0">
              <a:solidFill>
                <a:srgbClr val="000000"/>
              </a:solidFill>
              <a:effectLst/>
              <a:latin typeface="Helvetica" panose="020B0604020202020204" pitchFamily="34" charset="0"/>
              <a:cs typeface="Helvetica" panose="020B0604020202020204" pitchFamily="34" charset="0"/>
            </a:endParaRPr>
          </a:p>
          <a:p>
            <a:pPr marL="285750" indent="-285750" algn="just">
              <a:buFont typeface="Wingdings" panose="05000000000000000000" pitchFamily="2" charset="2"/>
              <a:buChar char="ü"/>
            </a:pPr>
            <a:r>
              <a:rPr lang="ca-ES" sz="1600" b="0" i="0" dirty="0">
                <a:solidFill>
                  <a:srgbClr val="000000"/>
                </a:solidFill>
                <a:effectLst/>
                <a:latin typeface="Helvetica" panose="020B0604020202020204" pitchFamily="34" charset="0"/>
                <a:cs typeface="Helvetica" panose="020B0604020202020204" pitchFamily="34" charset="0"/>
              </a:rPr>
              <a:t>Incompliment de la obligació legal de </a:t>
            </a:r>
            <a:r>
              <a:rPr lang="ca-ES" sz="1600" dirty="0">
                <a:solidFill>
                  <a:srgbClr val="000000"/>
                </a:solidFill>
                <a:latin typeface="Helvetica" panose="020B0604020202020204" pitchFamily="34" charset="0"/>
                <a:cs typeface="Helvetica" panose="020B0604020202020204" pitchFamily="34" charset="0"/>
              </a:rPr>
              <a:t>sol·licitar la declaració de concurs</a:t>
            </a:r>
            <a:r>
              <a:rPr lang="ca-ES" sz="1600" b="0" i="0" dirty="0">
                <a:solidFill>
                  <a:srgbClr val="000000"/>
                </a:solidFill>
                <a:effectLst/>
                <a:latin typeface="Helvetica" panose="020B0604020202020204" pitchFamily="34" charset="0"/>
                <a:cs typeface="Helvetica" panose="020B0604020202020204" pitchFamily="34" charset="0"/>
              </a:rPr>
              <a:t>.</a:t>
            </a:r>
          </a:p>
          <a:p>
            <a:pPr marL="285750" indent="-285750" algn="just">
              <a:buFont typeface="Wingdings" panose="05000000000000000000" pitchFamily="2" charset="2"/>
              <a:buChar char="ü"/>
            </a:pPr>
            <a:endParaRPr lang="ca-ES" sz="1600" b="0" i="0" dirty="0">
              <a:solidFill>
                <a:srgbClr val="000000"/>
              </a:solidFill>
              <a:effectLst/>
              <a:latin typeface="Helvetica" panose="020B0604020202020204" pitchFamily="34" charset="0"/>
              <a:cs typeface="Helvetica" panose="020B0604020202020204" pitchFamily="34" charset="0"/>
            </a:endParaRPr>
          </a:p>
          <a:p>
            <a:pPr marL="285750" indent="-285750" algn="just">
              <a:buFont typeface="Wingdings" panose="05000000000000000000" pitchFamily="2" charset="2"/>
              <a:buChar char="ü"/>
            </a:pPr>
            <a:r>
              <a:rPr lang="ca-ES" sz="1600" b="0" i="0" dirty="0">
                <a:solidFill>
                  <a:srgbClr val="000000"/>
                </a:solidFill>
                <a:effectLst/>
                <a:latin typeface="Helvetica" panose="020B0604020202020204" pitchFamily="34" charset="0"/>
                <a:cs typeface="Helvetica" panose="020B0604020202020204" pitchFamily="34" charset="0"/>
              </a:rPr>
              <a:t>Incompliment del deure de col·laboració amb el jutge o l’administrador concursal.</a:t>
            </a:r>
          </a:p>
          <a:p>
            <a:pPr marL="285750" indent="-285750" algn="just">
              <a:buFont typeface="Wingdings" panose="05000000000000000000" pitchFamily="2" charset="2"/>
              <a:buChar char="ü"/>
            </a:pPr>
            <a:endParaRPr lang="ca-ES" sz="1600" b="0" i="0" dirty="0">
              <a:solidFill>
                <a:srgbClr val="000000"/>
              </a:solidFill>
              <a:effectLst/>
              <a:latin typeface="Helvetica" panose="020B0604020202020204" pitchFamily="34" charset="0"/>
              <a:cs typeface="Helvetica" panose="020B0604020202020204" pitchFamily="34" charset="0"/>
            </a:endParaRPr>
          </a:p>
          <a:p>
            <a:pPr marL="285750" indent="-285750" algn="just">
              <a:buFont typeface="Wingdings" panose="05000000000000000000" pitchFamily="2" charset="2"/>
              <a:buChar char="ü"/>
            </a:pPr>
            <a:r>
              <a:rPr lang="ca-ES" sz="1600" b="0" i="0" dirty="0">
                <a:solidFill>
                  <a:srgbClr val="000000"/>
                </a:solidFill>
                <a:effectLst/>
                <a:latin typeface="Helvetica" panose="020B0604020202020204" pitchFamily="34" charset="0"/>
                <a:cs typeface="Helvetica" panose="020B0604020202020204" pitchFamily="34" charset="0"/>
              </a:rPr>
              <a:t>Incompliment de la obligació de formular els CCAA, sotmetre-les a auditoria o no dipositar-les al Registre Mercantil, respecte dels CCAA dels últims tres exercicis.</a:t>
            </a:r>
          </a:p>
          <a:p>
            <a:pPr marL="285750" indent="-285750" algn="just">
              <a:buFont typeface="Wingdings" panose="05000000000000000000" pitchFamily="2" charset="2"/>
              <a:buChar char="ü"/>
            </a:pPr>
            <a:endParaRPr lang="ca-ES" sz="1600" dirty="0">
              <a:solidFill>
                <a:srgbClr val="000000"/>
              </a:solidFill>
              <a:latin typeface="Helvetica" panose="020B0604020202020204" pitchFamily="34" charset="0"/>
              <a:cs typeface="Helvetica" panose="020B0604020202020204" pitchFamily="34" charset="0"/>
            </a:endParaRPr>
          </a:p>
          <a:p>
            <a:pPr marL="285750" indent="-285750" algn="just">
              <a:buFont typeface="Wingdings" panose="05000000000000000000" pitchFamily="2" charset="2"/>
              <a:buChar char="ü"/>
            </a:pPr>
            <a:endParaRPr lang="ca-ES" sz="1600" b="0" i="0" dirty="0">
              <a:solidFill>
                <a:srgbClr val="000000"/>
              </a:solidFill>
              <a:effectLst/>
              <a:latin typeface="Helvetica" panose="020B0604020202020204" pitchFamily="34" charset="0"/>
              <a:cs typeface="Helvetica" panose="020B0604020202020204" pitchFamily="34" charset="0"/>
            </a:endParaRPr>
          </a:p>
          <a:p>
            <a:pPr algn="just"/>
            <a:r>
              <a:rPr lang="ca-ES" sz="1600" dirty="0">
                <a:solidFill>
                  <a:srgbClr val="000000"/>
                </a:solidFill>
                <a:latin typeface="Helvetica" panose="020B0604020202020204" pitchFamily="34" charset="0"/>
                <a:cs typeface="Helvetica" panose="020B0604020202020204" pitchFamily="34" charset="0"/>
              </a:rPr>
              <a:t>Son presumpcions d’actuació dolosa, excepte prova en contrari.</a:t>
            </a:r>
            <a:endParaRPr lang="ca-ES" sz="1600" b="0" i="0" dirty="0">
              <a:solidFill>
                <a:srgbClr val="000000"/>
              </a:solidFill>
              <a:effectLst/>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1714061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F5EBCB4C-F336-4733-9D3B-FCB54B77A0D1}"/>
              </a:ext>
            </a:extLst>
          </p:cNvPr>
          <p:cNvSpPr>
            <a:spLocks noChangeArrowheads="1"/>
          </p:cNvSpPr>
          <p:nvPr/>
        </p:nvSpPr>
        <p:spPr bwMode="auto">
          <a:xfrm>
            <a:off x="0" y="1196752"/>
            <a:ext cx="9142888" cy="688412"/>
          </a:xfrm>
          <a:prstGeom prst="rect">
            <a:avLst/>
          </a:prstGeom>
          <a:solidFill>
            <a:srgbClr val="E50038"/>
          </a:solidFill>
          <a:ln w="9525">
            <a:noFill/>
            <a:round/>
            <a:headEnd/>
            <a:tailEnd/>
          </a:ln>
        </p:spPr>
        <p:txBody>
          <a:bodyPr lIns="75222" tIns="37611" rIns="75222" bIns="37611" anchor="ctr"/>
          <a:lstStyle/>
          <a:p>
            <a:pPr marL="71978" algn="ctr" defTabSz="914116"/>
            <a:r>
              <a:rPr lang="ca-ES" b="1" dirty="0">
                <a:solidFill>
                  <a:schemeClr val="bg1"/>
                </a:solidFill>
              </a:rPr>
              <a:t>CONSEQÜÈNCIES DE LA DECLARACIÓ DE CULPABILITAT</a:t>
            </a:r>
          </a:p>
        </p:txBody>
      </p:sp>
      <p:sp>
        <p:nvSpPr>
          <p:cNvPr id="6" name="CuadroTexto 5">
            <a:extLst>
              <a:ext uri="{FF2B5EF4-FFF2-40B4-BE49-F238E27FC236}">
                <a16:creationId xmlns:a16="http://schemas.microsoft.com/office/drawing/2014/main" id="{CD6868A4-4B08-44E8-AF93-56D38279D9A9}"/>
              </a:ext>
            </a:extLst>
          </p:cNvPr>
          <p:cNvSpPr txBox="1"/>
          <p:nvPr/>
        </p:nvSpPr>
        <p:spPr>
          <a:xfrm>
            <a:off x="394980" y="2348880"/>
            <a:ext cx="8281476" cy="3792064"/>
          </a:xfrm>
          <a:prstGeom prst="rect">
            <a:avLst/>
          </a:prstGeom>
          <a:noFill/>
        </p:spPr>
        <p:txBody>
          <a:bodyPr wrap="square">
            <a:spAutoFit/>
          </a:bodyPr>
          <a:lstStyle/>
          <a:p>
            <a:pPr marL="285750" indent="-285750">
              <a:lnSpc>
                <a:spcPct val="107000"/>
              </a:lnSpc>
              <a:spcAft>
                <a:spcPts val="800"/>
              </a:spcAft>
              <a:buFont typeface="Wingdings" panose="05000000000000000000" pitchFamily="2" charset="2"/>
              <a:buChar char="ü"/>
            </a:pPr>
            <a:r>
              <a:rPr lang="ca-ES" sz="1600" dirty="0">
                <a:latin typeface="Helvetica" panose="020B0604020202020204" pitchFamily="34" charset="0"/>
                <a:ea typeface="Calibri" panose="020F0502020204030204" pitchFamily="34" charset="0"/>
                <a:cs typeface="Helvetica" panose="020B0604020202020204" pitchFamily="34" charset="0"/>
              </a:rPr>
              <a:t>Inhabilitació per administrar bens aliens durant un període de 2 a 15 anys.</a:t>
            </a:r>
          </a:p>
          <a:p>
            <a:pPr marL="285750" indent="-285750">
              <a:lnSpc>
                <a:spcPct val="107000"/>
              </a:lnSpc>
              <a:spcAft>
                <a:spcPts val="800"/>
              </a:spcAft>
              <a:buFont typeface="Wingdings" panose="05000000000000000000" pitchFamily="2" charset="2"/>
              <a:buChar char="ü"/>
            </a:pPr>
            <a:r>
              <a:rPr lang="ca-ES" sz="1600" dirty="0">
                <a:latin typeface="Helvetica" panose="020B0604020202020204" pitchFamily="34" charset="0"/>
                <a:ea typeface="Calibri" panose="020F0502020204030204" pitchFamily="34" charset="0"/>
                <a:cs typeface="Helvetica" panose="020B0604020202020204" pitchFamily="34" charset="0"/>
              </a:rPr>
              <a:t>Pèrdua dels drets que poguessin tenir les persones afectades com a creditors del concurs o de la massa.</a:t>
            </a:r>
          </a:p>
          <a:p>
            <a:pPr marL="285750" indent="-285750">
              <a:lnSpc>
                <a:spcPct val="107000"/>
              </a:lnSpc>
              <a:spcAft>
                <a:spcPts val="800"/>
              </a:spcAft>
              <a:buFont typeface="Wingdings" panose="05000000000000000000" pitchFamily="2" charset="2"/>
              <a:buChar char="ü"/>
            </a:pPr>
            <a:r>
              <a:rPr lang="ca-ES" sz="1600" dirty="0">
                <a:latin typeface="Helvetica" panose="020B0604020202020204" pitchFamily="34" charset="0"/>
                <a:ea typeface="Calibri" panose="020F0502020204030204" pitchFamily="34" charset="0"/>
                <a:cs typeface="Helvetica" panose="020B0604020202020204" pitchFamily="34" charset="0"/>
              </a:rPr>
              <a:t>Condemna a tornar el que haguessin obtingut indegudament del patrimoni de la concursada.</a:t>
            </a:r>
          </a:p>
          <a:p>
            <a:pPr marL="285750" indent="-285750">
              <a:lnSpc>
                <a:spcPct val="107000"/>
              </a:lnSpc>
              <a:spcAft>
                <a:spcPts val="800"/>
              </a:spcAft>
              <a:buFont typeface="Wingdings" panose="05000000000000000000" pitchFamily="2" charset="2"/>
              <a:buChar char="ü"/>
            </a:pPr>
            <a:r>
              <a:rPr lang="ca-ES" sz="1600" dirty="0">
                <a:latin typeface="Helvetica" panose="020B0604020202020204" pitchFamily="34" charset="0"/>
                <a:ea typeface="Calibri" panose="020F0502020204030204" pitchFamily="34" charset="0"/>
                <a:cs typeface="Helvetica" panose="020B0604020202020204" pitchFamily="34" charset="0"/>
              </a:rPr>
              <a:t>Condemna a indemnitzar els danys i perjudicis causats.</a:t>
            </a:r>
          </a:p>
          <a:p>
            <a:pPr marL="285750" indent="-285750">
              <a:lnSpc>
                <a:spcPct val="107000"/>
              </a:lnSpc>
              <a:spcAft>
                <a:spcPts val="800"/>
              </a:spcAft>
              <a:buFont typeface="Wingdings" panose="05000000000000000000" pitchFamily="2" charset="2"/>
              <a:buChar char="ü"/>
            </a:pPr>
            <a:r>
              <a:rPr lang="ca-ES" sz="1600" dirty="0">
                <a:latin typeface="Helvetica" panose="020B0604020202020204" pitchFamily="34" charset="0"/>
                <a:ea typeface="Calibri" panose="020F0502020204030204" pitchFamily="34" charset="0"/>
                <a:cs typeface="Helvetica" panose="020B0604020202020204" pitchFamily="34" charset="0"/>
              </a:rPr>
              <a:t>Condemna a la cobertura total o parcial del dèficit concursal:</a:t>
            </a:r>
          </a:p>
          <a:p>
            <a:pPr marL="1200150" lvl="2" indent="-285750">
              <a:lnSpc>
                <a:spcPct val="107000"/>
              </a:lnSpc>
              <a:spcAft>
                <a:spcPts val="800"/>
              </a:spcAft>
              <a:buFont typeface="Wingdings" panose="05000000000000000000" pitchFamily="2" charset="2"/>
              <a:buChar char="ü"/>
            </a:pPr>
            <a:r>
              <a:rPr lang="ca-ES" sz="1600" dirty="0">
                <a:latin typeface="Helvetica" panose="020B0604020202020204" pitchFamily="34" charset="0"/>
                <a:ea typeface="Calibri" panose="020F0502020204030204" pitchFamily="34" charset="0"/>
                <a:cs typeface="Helvetica" panose="020B0604020202020204" pitchFamily="34" charset="0"/>
              </a:rPr>
              <a:t>Només en cas d’apertura de la liquidació, </a:t>
            </a:r>
          </a:p>
          <a:p>
            <a:pPr marL="1200150" lvl="2" indent="-285750">
              <a:lnSpc>
                <a:spcPct val="107000"/>
              </a:lnSpc>
              <a:spcAft>
                <a:spcPts val="800"/>
              </a:spcAft>
              <a:buFont typeface="Wingdings" panose="05000000000000000000" pitchFamily="2" charset="2"/>
              <a:buChar char="ü"/>
            </a:pPr>
            <a:r>
              <a:rPr lang="ca-ES" sz="1600" dirty="0">
                <a:latin typeface="Helvetica" panose="020B0604020202020204" pitchFamily="34" charset="0"/>
                <a:ea typeface="Calibri" panose="020F0502020204030204" pitchFamily="34" charset="0"/>
                <a:cs typeface="Helvetica" panose="020B0604020202020204" pitchFamily="34" charset="0"/>
              </a:rPr>
              <a:t>Amb o sense solidaritat</a:t>
            </a:r>
          </a:p>
          <a:p>
            <a:pPr marL="1200150" lvl="2" indent="-285750">
              <a:lnSpc>
                <a:spcPct val="107000"/>
              </a:lnSpc>
              <a:spcAft>
                <a:spcPts val="800"/>
              </a:spcAft>
              <a:buFont typeface="Wingdings" panose="05000000000000000000" pitchFamily="2" charset="2"/>
              <a:buChar char="ü"/>
            </a:pPr>
            <a:r>
              <a:rPr lang="ca-ES" sz="1600" dirty="0">
                <a:latin typeface="Helvetica" panose="020B0604020202020204" pitchFamily="34" charset="0"/>
                <a:ea typeface="Calibri" panose="020F0502020204030204" pitchFamily="34" charset="0"/>
                <a:cs typeface="Helvetica" panose="020B0604020202020204" pitchFamily="34" charset="0"/>
              </a:rPr>
              <a:t>S’ha de individualitzar</a:t>
            </a:r>
          </a:p>
          <a:p>
            <a:pPr marL="285750" indent="-285750">
              <a:lnSpc>
                <a:spcPct val="107000"/>
              </a:lnSpc>
              <a:spcAft>
                <a:spcPts val="800"/>
              </a:spcAft>
              <a:buFont typeface="Wingdings" panose="05000000000000000000" pitchFamily="2" charset="2"/>
              <a:buChar char="ü"/>
            </a:pPr>
            <a:endParaRPr lang="ca-ES" sz="1600" dirty="0">
              <a:latin typeface="Helvetica" panose="020B0604020202020204" pitchFamily="34" charset="0"/>
              <a:ea typeface="Calibri" panose="020F0502020204030204" pitchFamily="34" charset="0"/>
              <a:cs typeface="Helvetica" panose="020B0604020202020204" pitchFamily="34" charset="0"/>
            </a:endParaRPr>
          </a:p>
        </p:txBody>
      </p:sp>
    </p:spTree>
    <p:extLst>
      <p:ext uri="{BB962C8B-B14F-4D97-AF65-F5344CB8AC3E}">
        <p14:creationId xmlns:p14="http://schemas.microsoft.com/office/powerpoint/2010/main" val="36140436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F5EBCB4C-F336-4733-9D3B-FCB54B77A0D1}"/>
              </a:ext>
            </a:extLst>
          </p:cNvPr>
          <p:cNvSpPr>
            <a:spLocks noChangeArrowheads="1"/>
          </p:cNvSpPr>
          <p:nvPr/>
        </p:nvSpPr>
        <p:spPr bwMode="auto">
          <a:xfrm>
            <a:off x="0" y="1196752"/>
            <a:ext cx="9142888" cy="688412"/>
          </a:xfrm>
          <a:prstGeom prst="rect">
            <a:avLst/>
          </a:prstGeom>
          <a:solidFill>
            <a:srgbClr val="E50038"/>
          </a:solidFill>
          <a:ln w="9525">
            <a:noFill/>
            <a:round/>
            <a:headEnd/>
            <a:tailEnd/>
          </a:ln>
        </p:spPr>
        <p:txBody>
          <a:bodyPr lIns="75222" tIns="37611" rIns="75222" bIns="37611" anchor="ctr"/>
          <a:lstStyle/>
          <a:p>
            <a:pPr marL="71978" algn="ctr" defTabSz="914116"/>
            <a:r>
              <a:rPr lang="ca-ES" sz="1633" b="1" dirty="0">
                <a:solidFill>
                  <a:schemeClr val="bg1"/>
                </a:solidFill>
                <a:latin typeface="Helvetica" panose="020B0604020202020204" pitchFamily="34" charset="0"/>
                <a:ea typeface="Arial Unicode MS" panose="020B0604020202020204" pitchFamily="34" charset="-128"/>
                <a:cs typeface="Helvetica" panose="020B0604020202020204" pitchFamily="34" charset="0"/>
              </a:rPr>
              <a:t>LA RESPONSABILITAT DELS MEMBRES DEL CONSELL RECTOR</a:t>
            </a:r>
          </a:p>
        </p:txBody>
      </p:sp>
      <p:sp>
        <p:nvSpPr>
          <p:cNvPr id="6" name="CuadroTexto 5">
            <a:extLst>
              <a:ext uri="{FF2B5EF4-FFF2-40B4-BE49-F238E27FC236}">
                <a16:creationId xmlns:a16="http://schemas.microsoft.com/office/drawing/2014/main" id="{CD6868A4-4B08-44E8-AF93-56D38279D9A9}"/>
              </a:ext>
            </a:extLst>
          </p:cNvPr>
          <p:cNvSpPr txBox="1"/>
          <p:nvPr/>
        </p:nvSpPr>
        <p:spPr>
          <a:xfrm>
            <a:off x="394980" y="2348880"/>
            <a:ext cx="8281476" cy="2957348"/>
          </a:xfrm>
          <a:prstGeom prst="rect">
            <a:avLst/>
          </a:prstGeom>
          <a:noFill/>
        </p:spPr>
        <p:txBody>
          <a:bodyPr wrap="square">
            <a:spAutoFit/>
          </a:bodyPr>
          <a:lstStyle/>
          <a:p>
            <a:pPr algn="just">
              <a:lnSpc>
                <a:spcPct val="107000"/>
              </a:lnSpc>
              <a:spcAft>
                <a:spcPts val="800"/>
              </a:spcAft>
            </a:pPr>
            <a:r>
              <a:rPr lang="ca-ES" sz="1600" dirty="0">
                <a:effectLst/>
                <a:latin typeface="Helvetica" panose="020B0604020202020204" pitchFamily="34" charset="0"/>
                <a:ea typeface="Calibri" panose="020F0502020204030204" pitchFamily="34" charset="0"/>
                <a:cs typeface="Helvetica" panose="020B0604020202020204" pitchFamily="34" charset="0"/>
              </a:rPr>
              <a:t>Principi de </a:t>
            </a:r>
            <a:r>
              <a:rPr lang="ca-ES" sz="1600" b="1" dirty="0">
                <a:effectLst/>
                <a:latin typeface="Helvetica" panose="020B0604020202020204" pitchFamily="34" charset="0"/>
                <a:ea typeface="Calibri" panose="020F0502020204030204" pitchFamily="34" charset="0"/>
                <a:cs typeface="Helvetica" panose="020B0604020202020204" pitchFamily="34" charset="0"/>
              </a:rPr>
              <a:t>solidaritat </a:t>
            </a:r>
            <a:r>
              <a:rPr lang="ca-ES" sz="1600" dirty="0">
                <a:effectLst/>
                <a:latin typeface="Helvetica" panose="020B0604020202020204" pitchFamily="34" charset="0"/>
                <a:ea typeface="Calibri" panose="020F0502020204030204" pitchFamily="34" charset="0"/>
                <a:cs typeface="Helvetica" panose="020B0604020202020204" pitchFamily="34" charset="0"/>
              </a:rPr>
              <a:t>dels membres del Consell Rector. Art 59. L12/2015.</a:t>
            </a:r>
          </a:p>
          <a:p>
            <a:pPr algn="just">
              <a:lnSpc>
                <a:spcPct val="107000"/>
              </a:lnSpc>
              <a:spcAft>
                <a:spcPts val="800"/>
              </a:spcAft>
            </a:pPr>
            <a:endParaRPr lang="ca-ES" sz="1600" dirty="0">
              <a:latin typeface="Helvetica" panose="020B0604020202020204" pitchFamily="34" charset="0"/>
              <a:ea typeface="Calibri" panose="020F0502020204030204" pitchFamily="34" charset="0"/>
              <a:cs typeface="Helvetica" panose="020B0604020202020204" pitchFamily="34" charset="0"/>
            </a:endParaRPr>
          </a:p>
          <a:p>
            <a:pPr algn="just">
              <a:lnSpc>
                <a:spcPct val="107000"/>
              </a:lnSpc>
              <a:spcAft>
                <a:spcPts val="800"/>
              </a:spcAft>
            </a:pPr>
            <a:r>
              <a:rPr lang="ca-ES" sz="1600" dirty="0">
                <a:effectLst/>
                <a:latin typeface="Helvetica" panose="020B0604020202020204" pitchFamily="34" charset="0"/>
                <a:ea typeface="Calibri" panose="020F0502020204030204" pitchFamily="34" charset="0"/>
                <a:cs typeface="Helvetica" panose="020B0604020202020204" pitchFamily="34" charset="0"/>
              </a:rPr>
              <a:t>No responen aquells membres del Consell Rector que:</a:t>
            </a:r>
          </a:p>
          <a:p>
            <a:pPr marL="342900" indent="-342900" algn="just">
              <a:lnSpc>
                <a:spcPct val="107000"/>
              </a:lnSpc>
              <a:spcAft>
                <a:spcPts val="800"/>
              </a:spcAft>
              <a:buFont typeface="Wingdings" panose="05000000000000000000" pitchFamily="2" charset="2"/>
              <a:buChar char="ü"/>
            </a:pPr>
            <a:r>
              <a:rPr lang="ca-ES" sz="1600" b="1" dirty="0">
                <a:effectLst/>
                <a:latin typeface="Helvetica" panose="020B0604020202020204" pitchFamily="34" charset="0"/>
                <a:ea typeface="Calibri" panose="020F0502020204030204" pitchFamily="34" charset="0"/>
                <a:cs typeface="Helvetica" panose="020B0604020202020204" pitchFamily="34" charset="0"/>
              </a:rPr>
              <a:t>No hagin participat </a:t>
            </a:r>
            <a:r>
              <a:rPr lang="ca-ES" sz="1600" dirty="0">
                <a:effectLst/>
                <a:latin typeface="Helvetica" panose="020B0604020202020204" pitchFamily="34" charset="0"/>
                <a:ea typeface="Calibri" panose="020F0502020204030204" pitchFamily="34" charset="0"/>
                <a:cs typeface="Helvetica" panose="020B0604020202020204" pitchFamily="34" charset="0"/>
              </a:rPr>
              <a:t>en l´adopció de l´acord del Consell Rector per aprovar l´acte que origina responsabilitat</a:t>
            </a:r>
            <a:endParaRPr lang="ca-ES" sz="1600" dirty="0">
              <a:latin typeface="Helvetica" panose="020B0604020202020204" pitchFamily="34" charset="0"/>
              <a:ea typeface="Calibri" panose="020F0502020204030204" pitchFamily="34" charset="0"/>
              <a:cs typeface="Helvetica" panose="020B0604020202020204" pitchFamily="34" charset="0"/>
            </a:endParaRPr>
          </a:p>
          <a:p>
            <a:pPr marL="342900" indent="-342900" algn="just">
              <a:lnSpc>
                <a:spcPct val="107000"/>
              </a:lnSpc>
              <a:spcAft>
                <a:spcPts val="800"/>
              </a:spcAft>
              <a:buFont typeface="Wingdings" panose="05000000000000000000" pitchFamily="2" charset="2"/>
              <a:buChar char="ü"/>
            </a:pPr>
            <a:r>
              <a:rPr lang="ca-ES" sz="1600" b="1" dirty="0">
                <a:effectLst/>
                <a:latin typeface="Helvetica" panose="020B0604020202020204" pitchFamily="34" charset="0"/>
                <a:ea typeface="Calibri" panose="020F0502020204030204" pitchFamily="34" charset="0"/>
                <a:cs typeface="Helvetica" panose="020B0604020202020204" pitchFamily="34" charset="0"/>
              </a:rPr>
              <a:t>Hagin votat en contra </a:t>
            </a:r>
            <a:r>
              <a:rPr lang="ca-ES" sz="1600" dirty="0">
                <a:effectLst/>
                <a:latin typeface="Helvetica" panose="020B0604020202020204" pitchFamily="34" charset="0"/>
                <a:ea typeface="Calibri" panose="020F0502020204030204" pitchFamily="34" charset="0"/>
                <a:cs typeface="Helvetica" panose="020B0604020202020204" pitchFamily="34" charset="0"/>
              </a:rPr>
              <a:t>de l´acord del Consell Rector i hagin </a:t>
            </a:r>
            <a:r>
              <a:rPr lang="ca-ES" sz="1600" b="1" dirty="0">
                <a:effectLst/>
                <a:latin typeface="Helvetica" panose="020B0604020202020204" pitchFamily="34" charset="0"/>
                <a:ea typeface="Calibri" panose="020F0502020204030204" pitchFamily="34" charset="0"/>
                <a:cs typeface="Helvetica" panose="020B0604020202020204" pitchFamily="34" charset="0"/>
              </a:rPr>
              <a:t>fet constar en Acta </a:t>
            </a:r>
            <a:r>
              <a:rPr lang="ca-ES" sz="1600" dirty="0">
                <a:effectLst/>
                <a:latin typeface="Helvetica" panose="020B0604020202020204" pitchFamily="34" charset="0"/>
                <a:ea typeface="Calibri" panose="020F0502020204030204" pitchFamily="34" charset="0"/>
                <a:cs typeface="Helvetica" panose="020B0604020202020204" pitchFamily="34" charset="0"/>
              </a:rPr>
              <a:t>que s´oposen a l´acord</a:t>
            </a:r>
          </a:p>
          <a:p>
            <a:pPr marL="342900" indent="-342900" algn="just">
              <a:lnSpc>
                <a:spcPct val="107000"/>
              </a:lnSpc>
              <a:spcAft>
                <a:spcPts val="800"/>
              </a:spcAft>
              <a:buFont typeface="Wingdings" panose="05000000000000000000" pitchFamily="2" charset="2"/>
              <a:buChar char="ü"/>
            </a:pPr>
            <a:r>
              <a:rPr lang="ca-ES" sz="1600" dirty="0">
                <a:latin typeface="Helvetica" panose="020B0604020202020204" pitchFamily="34" charset="0"/>
                <a:ea typeface="Calibri" panose="020F0502020204030204" pitchFamily="34" charset="0"/>
                <a:cs typeface="Helvetica" panose="020B0604020202020204" pitchFamily="34" charset="0"/>
              </a:rPr>
              <a:t>Hagin enviat una </a:t>
            </a:r>
            <a:r>
              <a:rPr lang="ca-ES" sz="1600" b="1" dirty="0">
                <a:latin typeface="Helvetica" panose="020B0604020202020204" pitchFamily="34" charset="0"/>
                <a:ea typeface="Calibri" panose="020F0502020204030204" pitchFamily="34" charset="0"/>
                <a:cs typeface="Helvetica" panose="020B0604020202020204" pitchFamily="34" charset="0"/>
              </a:rPr>
              <a:t>comunicació fefaent </a:t>
            </a:r>
            <a:r>
              <a:rPr lang="ca-ES" sz="1600" dirty="0">
                <a:latin typeface="Helvetica" panose="020B0604020202020204" pitchFamily="34" charset="0"/>
                <a:ea typeface="Calibri" panose="020F0502020204030204" pitchFamily="34" charset="0"/>
                <a:cs typeface="Helvetica" panose="020B0604020202020204" pitchFamily="34" charset="0"/>
              </a:rPr>
              <a:t>oposant-se a l’acord dins els 10 dies següents.</a:t>
            </a:r>
            <a:endParaRPr lang="ca-ES" sz="1600" b="1"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3422615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F5EBCB4C-F336-4733-9D3B-FCB54B77A0D1}"/>
              </a:ext>
            </a:extLst>
          </p:cNvPr>
          <p:cNvSpPr>
            <a:spLocks noChangeArrowheads="1"/>
          </p:cNvSpPr>
          <p:nvPr/>
        </p:nvSpPr>
        <p:spPr bwMode="auto">
          <a:xfrm>
            <a:off x="0" y="1196752"/>
            <a:ext cx="9142888" cy="688412"/>
          </a:xfrm>
          <a:prstGeom prst="rect">
            <a:avLst/>
          </a:prstGeom>
          <a:solidFill>
            <a:srgbClr val="E50038"/>
          </a:solidFill>
          <a:ln w="9525">
            <a:noFill/>
            <a:round/>
            <a:headEnd/>
            <a:tailEnd/>
          </a:ln>
        </p:spPr>
        <p:txBody>
          <a:bodyPr lIns="75222" tIns="37611" rIns="75222" bIns="37611" anchor="ctr"/>
          <a:lstStyle/>
          <a:p>
            <a:pPr marL="71978" algn="ctr" defTabSz="914116"/>
            <a:r>
              <a:rPr lang="ca-ES" sz="1633" b="1" dirty="0">
                <a:solidFill>
                  <a:schemeClr val="bg1"/>
                </a:solidFill>
                <a:latin typeface="Helvetica" panose="020B0604020202020204" pitchFamily="34" charset="0"/>
                <a:ea typeface="Arial Unicode MS" panose="020B0604020202020204" pitchFamily="34" charset="-128"/>
                <a:cs typeface="Helvetica" panose="020B0604020202020204" pitchFamily="34" charset="0"/>
              </a:rPr>
              <a:t>LA RESPONSABILITAT DEL CONSELL RECTOR PELS ACTES COMESOS </a:t>
            </a:r>
          </a:p>
          <a:p>
            <a:pPr marL="71978" algn="ctr" defTabSz="914116"/>
            <a:r>
              <a:rPr lang="ca-ES" sz="1633" b="1" dirty="0">
                <a:solidFill>
                  <a:schemeClr val="bg1"/>
                </a:solidFill>
                <a:latin typeface="Helvetica" panose="020B0604020202020204" pitchFamily="34" charset="0"/>
                <a:ea typeface="Arial Unicode MS" panose="020B0604020202020204" pitchFamily="34" charset="-128"/>
                <a:cs typeface="Helvetica" panose="020B0604020202020204" pitchFamily="34" charset="0"/>
              </a:rPr>
              <a:t>PER LA DIRECCIÓ GENERAL</a:t>
            </a:r>
          </a:p>
        </p:txBody>
      </p:sp>
      <p:sp>
        <p:nvSpPr>
          <p:cNvPr id="6" name="CuadroTexto 5">
            <a:extLst>
              <a:ext uri="{FF2B5EF4-FFF2-40B4-BE49-F238E27FC236}">
                <a16:creationId xmlns:a16="http://schemas.microsoft.com/office/drawing/2014/main" id="{CD6868A4-4B08-44E8-AF93-56D38279D9A9}"/>
              </a:ext>
            </a:extLst>
          </p:cNvPr>
          <p:cNvSpPr txBox="1"/>
          <p:nvPr/>
        </p:nvSpPr>
        <p:spPr>
          <a:xfrm>
            <a:off x="394980" y="2348880"/>
            <a:ext cx="8281476" cy="2327817"/>
          </a:xfrm>
          <a:prstGeom prst="rect">
            <a:avLst/>
          </a:prstGeom>
          <a:noFill/>
        </p:spPr>
        <p:txBody>
          <a:bodyPr wrap="square">
            <a:spAutoFit/>
          </a:bodyPr>
          <a:lstStyle/>
          <a:p>
            <a:pPr lvl="1" algn="just">
              <a:lnSpc>
                <a:spcPct val="107000"/>
              </a:lnSpc>
              <a:spcAft>
                <a:spcPts val="800"/>
              </a:spcAft>
            </a:pPr>
            <a:endParaRPr lang="ca-ES" sz="1600" dirty="0">
              <a:latin typeface="Helvetica" panose="020B0604020202020204" pitchFamily="34" charset="0"/>
              <a:ea typeface="Calibri" panose="020F0502020204030204" pitchFamily="34" charset="0"/>
              <a:cs typeface="Helvetica" panose="020B0604020202020204" pitchFamily="34" charset="0"/>
            </a:endParaRPr>
          </a:p>
          <a:p>
            <a:pPr marL="742950" lvl="1" indent="-285750" algn="just">
              <a:lnSpc>
                <a:spcPct val="107000"/>
              </a:lnSpc>
              <a:spcAft>
                <a:spcPts val="800"/>
              </a:spcAft>
              <a:buFont typeface="Wingdings" panose="05000000000000000000" pitchFamily="2" charset="2"/>
              <a:buChar char="ü"/>
            </a:pPr>
            <a:r>
              <a:rPr lang="ca-ES" sz="1600" dirty="0">
                <a:latin typeface="Helvetica" panose="020B0604020202020204" pitchFamily="34" charset="0"/>
                <a:ea typeface="Calibri" panose="020F0502020204030204" pitchFamily="34" charset="0"/>
                <a:cs typeface="Helvetica" panose="020B0604020202020204" pitchFamily="34" charset="0"/>
              </a:rPr>
              <a:t>Correspon al Consell Rector el </a:t>
            </a:r>
            <a:r>
              <a:rPr lang="ca-ES" sz="1600" b="1" dirty="0">
                <a:latin typeface="Helvetica" panose="020B0604020202020204" pitchFamily="34" charset="0"/>
                <a:ea typeface="Calibri" panose="020F0502020204030204" pitchFamily="34" charset="0"/>
                <a:cs typeface="Helvetica" panose="020B0604020202020204" pitchFamily="34" charset="0"/>
              </a:rPr>
              <a:t>control permanent i directe </a:t>
            </a:r>
            <a:r>
              <a:rPr lang="ca-ES" sz="1600" dirty="0">
                <a:latin typeface="Helvetica" panose="020B0604020202020204" pitchFamily="34" charset="0"/>
                <a:ea typeface="Calibri" panose="020F0502020204030204" pitchFamily="34" charset="0"/>
                <a:cs typeface="Helvetica" panose="020B0604020202020204" pitchFamily="34" charset="0"/>
              </a:rPr>
              <a:t>de la gestió de la direcció, quan procedeixi (art 53 L12/2015 de Cooperatives)</a:t>
            </a:r>
          </a:p>
          <a:p>
            <a:pPr marL="742950" lvl="1" indent="-285750" algn="just">
              <a:lnSpc>
                <a:spcPct val="107000"/>
              </a:lnSpc>
              <a:spcAft>
                <a:spcPts val="800"/>
              </a:spcAft>
              <a:buFont typeface="Wingdings" panose="05000000000000000000" pitchFamily="2" charset="2"/>
              <a:buChar char="ü"/>
            </a:pPr>
            <a:endParaRPr lang="ca-ES" sz="1600" dirty="0">
              <a:latin typeface="Helvetica" panose="020B0604020202020204" pitchFamily="34" charset="0"/>
              <a:ea typeface="Calibri" panose="020F0502020204030204" pitchFamily="34" charset="0"/>
              <a:cs typeface="Helvetica" panose="020B0604020202020204" pitchFamily="34" charset="0"/>
            </a:endParaRPr>
          </a:p>
          <a:p>
            <a:pPr marL="742950" lvl="1" indent="-285750" algn="just">
              <a:lnSpc>
                <a:spcPct val="107000"/>
              </a:lnSpc>
              <a:spcAft>
                <a:spcPts val="800"/>
              </a:spcAft>
              <a:buFont typeface="Wingdings" panose="05000000000000000000" pitchFamily="2" charset="2"/>
              <a:buChar char="ü"/>
            </a:pPr>
            <a:endParaRPr lang="ca-ES" sz="1600" dirty="0">
              <a:latin typeface="Helvetica" panose="020B0604020202020204" pitchFamily="34" charset="0"/>
              <a:ea typeface="Calibri" panose="020F0502020204030204" pitchFamily="34" charset="0"/>
              <a:cs typeface="Helvetica" panose="020B0604020202020204" pitchFamily="34" charset="0"/>
            </a:endParaRPr>
          </a:p>
          <a:p>
            <a:pPr marL="742950" lvl="1" indent="-285750" algn="just">
              <a:lnSpc>
                <a:spcPct val="107000"/>
              </a:lnSpc>
              <a:spcAft>
                <a:spcPts val="800"/>
              </a:spcAft>
              <a:buFont typeface="Wingdings" panose="05000000000000000000" pitchFamily="2" charset="2"/>
              <a:buChar char="ü"/>
            </a:pPr>
            <a:r>
              <a:rPr lang="ca-ES" sz="1600" dirty="0">
                <a:latin typeface="Helvetica" panose="020B0604020202020204" pitchFamily="34" charset="0"/>
                <a:ea typeface="Calibri" panose="020F0502020204030204" pitchFamily="34" charset="0"/>
                <a:cs typeface="Helvetica" panose="020B0604020202020204" pitchFamily="34" charset="0"/>
              </a:rPr>
              <a:t>Obligació de celebrar </a:t>
            </a:r>
            <a:r>
              <a:rPr lang="ca-ES" sz="1600" b="1" dirty="0">
                <a:latin typeface="Helvetica" panose="020B0604020202020204" pitchFamily="34" charset="0"/>
                <a:ea typeface="Calibri" panose="020F0502020204030204" pitchFamily="34" charset="0"/>
                <a:cs typeface="Helvetica" panose="020B0604020202020204" pitchFamily="34" charset="0"/>
              </a:rPr>
              <a:t>reunions trimestrals </a:t>
            </a:r>
            <a:r>
              <a:rPr lang="ca-ES" sz="1600" dirty="0">
                <a:latin typeface="Helvetica" panose="020B0604020202020204" pitchFamily="34" charset="0"/>
                <a:ea typeface="Calibri" panose="020F0502020204030204" pitchFamily="34" charset="0"/>
                <a:cs typeface="Helvetica" panose="020B0604020202020204" pitchFamily="34" charset="0"/>
              </a:rPr>
              <a:t>del Consell Rector (art. 57.f L12/2015 de Cooperatives). Importància de les actes del Consell Rector.</a:t>
            </a:r>
          </a:p>
        </p:txBody>
      </p:sp>
    </p:spTree>
    <p:extLst>
      <p:ext uri="{BB962C8B-B14F-4D97-AF65-F5344CB8AC3E}">
        <p14:creationId xmlns:p14="http://schemas.microsoft.com/office/powerpoint/2010/main" val="6739432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Agrupa 14"/>
          <p:cNvGrpSpPr/>
          <p:nvPr/>
        </p:nvGrpSpPr>
        <p:grpSpPr>
          <a:xfrm>
            <a:off x="0" y="1242801"/>
            <a:ext cx="9215452" cy="1617793"/>
            <a:chOff x="-39021" y="1038847"/>
            <a:chExt cx="9215452" cy="1019608"/>
          </a:xfrm>
        </p:grpSpPr>
        <p:sp>
          <p:nvSpPr>
            <p:cNvPr id="16" name="Rectángulo 1"/>
            <p:cNvSpPr>
              <a:spLocks noChangeArrowheads="1"/>
            </p:cNvSpPr>
            <p:nvPr/>
          </p:nvSpPr>
          <p:spPr bwMode="auto">
            <a:xfrm>
              <a:off x="-39021" y="1038847"/>
              <a:ext cx="9142888" cy="1019608"/>
            </a:xfrm>
            <a:prstGeom prst="rect">
              <a:avLst/>
            </a:prstGeom>
            <a:solidFill>
              <a:srgbClr val="CD0034"/>
            </a:solidFill>
            <a:ln w="9525">
              <a:noFill/>
              <a:round/>
              <a:headEnd/>
              <a:tailEnd/>
            </a:ln>
          </p:spPr>
          <p:txBody>
            <a:bodyPr lIns="75222" tIns="37611" rIns="75222" bIns="37611" anchor="ctr"/>
            <a:lstStyle/>
            <a:p>
              <a:pPr marL="71978" algn="ctr" defTabSz="914116"/>
              <a:endParaRPr lang="ca-ES" sz="1633" b="1" dirty="0">
                <a:solidFill>
                  <a:prstClr val="black"/>
                </a:solidFill>
                <a:latin typeface="Helvetica" panose="020B0604020202020204" pitchFamily="34" charset="0"/>
                <a:ea typeface="Arial Unicode MS" panose="020B0604020202020204" pitchFamily="34" charset="-128"/>
                <a:cs typeface="Helvetica" panose="020B0604020202020204" pitchFamily="34" charset="0"/>
              </a:endParaRPr>
            </a:p>
          </p:txBody>
        </p:sp>
        <p:sp>
          <p:nvSpPr>
            <p:cNvPr id="17" name="Rectangle 16"/>
            <p:cNvSpPr/>
            <p:nvPr/>
          </p:nvSpPr>
          <p:spPr>
            <a:xfrm>
              <a:off x="33542" y="1175916"/>
              <a:ext cx="9142889" cy="756503"/>
            </a:xfrm>
            <a:prstGeom prst="rect">
              <a:avLst/>
            </a:prstGeom>
          </p:spPr>
          <p:txBody>
            <a:bodyPr wrap="square">
              <a:spAutoFit/>
            </a:bodyPr>
            <a:lstStyle/>
            <a:p>
              <a:pPr algn="ctr" defTabSz="914116"/>
              <a:r>
                <a:rPr lang="ca-ES" sz="2400" b="1" dirty="0">
                  <a:solidFill>
                    <a:prstClr val="white"/>
                  </a:solidFill>
                  <a:latin typeface="Helvetica" panose="020B0604020202020204" pitchFamily="34" charset="0"/>
                  <a:cs typeface="Helvetica" panose="020B0604020202020204" pitchFamily="34" charset="0"/>
                </a:rPr>
                <a:t>CRISIS DE LA COOPERATIVA</a:t>
              </a:r>
              <a:br>
                <a:rPr lang="ca-ES" sz="2400" b="1" dirty="0">
                  <a:solidFill>
                    <a:prstClr val="white"/>
                  </a:solidFill>
                  <a:latin typeface="Helvetica" panose="020B0604020202020204" pitchFamily="34" charset="0"/>
                  <a:cs typeface="Helvetica" panose="020B0604020202020204" pitchFamily="34" charset="0"/>
                </a:rPr>
              </a:br>
              <a:r>
                <a:rPr lang="ca-ES" sz="2400" b="1" dirty="0">
                  <a:solidFill>
                    <a:prstClr val="white"/>
                  </a:solidFill>
                  <a:latin typeface="Helvetica" panose="020B0604020202020204" pitchFamily="34" charset="0"/>
                  <a:cs typeface="Helvetica" panose="020B0604020202020204" pitchFamily="34" charset="0"/>
                </a:rPr>
                <a:t>Responsabilitat de les persones sòcies i dels membres del Consell Rector</a:t>
              </a:r>
            </a:p>
          </p:txBody>
        </p:sp>
      </p:grpSp>
      <p:sp>
        <p:nvSpPr>
          <p:cNvPr id="10" name="Rectángulo 9">
            <a:extLst>
              <a:ext uri="{FF2B5EF4-FFF2-40B4-BE49-F238E27FC236}">
                <a16:creationId xmlns:a16="http://schemas.microsoft.com/office/drawing/2014/main" id="{1BFF1DC3-7431-9148-A865-903B8E06D04D}"/>
              </a:ext>
            </a:extLst>
          </p:cNvPr>
          <p:cNvSpPr/>
          <p:nvPr/>
        </p:nvSpPr>
        <p:spPr>
          <a:xfrm>
            <a:off x="1415069" y="3450281"/>
            <a:ext cx="2436851" cy="348373"/>
          </a:xfrm>
          <a:prstGeom prst="rect">
            <a:avLst/>
          </a:prstGeom>
          <a:noFill/>
          <a:ln w="28575">
            <a:noFill/>
            <a:prstDash val="solid"/>
            <a:miter/>
          </a:ln>
        </p:spPr>
        <p:txBody>
          <a:bodyPr rot="0" spcFirstLastPara="0" vertOverflow="overflow" horzOverflow="overflow" vert="horz" wrap="square" lIns="0" tIns="0" rIns="0" bIns="0" numCol="1" spcCol="0" rtlCol="0" fromWordArt="0" anchor="ctr" anchorCtr="0" forceAA="0" compatLnSpc="0">
            <a:prstTxWarp prst="textNoShape">
              <a:avLst/>
            </a:prstTxWarp>
            <a:noAutofit/>
          </a:bodyPr>
          <a:lstStyle/>
          <a:p>
            <a:pPr>
              <a:buSzPct val="45000"/>
            </a:pPr>
            <a:r>
              <a:rPr lang="ca-ES" sz="1400" b="1" dirty="0">
                <a:solidFill>
                  <a:srgbClr val="CD0034"/>
                </a:solidFill>
                <a:latin typeface="Helvetica" panose="020B0604020202020204" pitchFamily="34" charset="0"/>
                <a:cs typeface="Helvetica" panose="020B0604020202020204" pitchFamily="34" charset="0"/>
                <a:hlinkClick r:id="rId3">
                  <a:extLst>
                    <a:ext uri="{A12FA001-AC4F-418D-AE19-62706E023703}">
                      <ahyp:hlinkClr xmlns:ahyp="http://schemas.microsoft.com/office/drawing/2018/hyperlinkcolor" val="tx"/>
                    </a:ext>
                  </a:extLst>
                </a:hlinkClick>
              </a:rPr>
              <a:t>www.economiasocial.coop</a:t>
            </a:r>
            <a:r>
              <a:rPr lang="ca-ES" sz="1400" b="1" dirty="0">
                <a:solidFill>
                  <a:srgbClr val="CD0034"/>
                </a:solidFill>
                <a:latin typeface="Helvetica" panose="020B0604020202020204" pitchFamily="34" charset="0"/>
                <a:cs typeface="Helvetica" panose="020B0604020202020204" pitchFamily="34" charset="0"/>
              </a:rPr>
              <a:t> </a:t>
            </a:r>
          </a:p>
        </p:txBody>
      </p:sp>
      <p:sp>
        <p:nvSpPr>
          <p:cNvPr id="11" name="Rectangle 1">
            <a:hlinkClick r:id="rId4"/>
            <a:extLst>
              <a:ext uri="{FF2B5EF4-FFF2-40B4-BE49-F238E27FC236}">
                <a16:creationId xmlns:a16="http://schemas.microsoft.com/office/drawing/2014/main" id="{B5FFA427-4453-4E41-95A9-D1AF2118461C}"/>
              </a:ext>
            </a:extLst>
          </p:cNvPr>
          <p:cNvSpPr>
            <a:spLocks noChangeArrowheads="1"/>
          </p:cNvSpPr>
          <p:nvPr/>
        </p:nvSpPr>
        <p:spPr bwMode="auto">
          <a:xfrm>
            <a:off x="1343061" y="3923045"/>
            <a:ext cx="1695670" cy="307777"/>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defTabSz="914400" rtl="0" eaLnBrk="0" fontAlgn="base" latinLnBrk="0" hangingPunct="0">
              <a:lnSpc>
                <a:spcPct val="100000"/>
              </a:lnSpc>
              <a:spcBef>
                <a:spcPct val="0"/>
              </a:spcBef>
              <a:spcAft>
                <a:spcPct val="0"/>
              </a:spcAft>
              <a:buClrTx/>
              <a:buSzTx/>
              <a:buFontTx/>
              <a:buNone/>
            </a:pPr>
            <a:r>
              <a:rPr lang="ca-ES" sz="1400" b="1" dirty="0">
                <a:solidFill>
                  <a:srgbClr val="CD0034"/>
                </a:solidFill>
                <a:latin typeface="Helvetica" panose="020B0604020202020204" pitchFamily="34" charset="0"/>
                <a:cs typeface="Helvetica" panose="020B0604020202020204" pitchFamily="34" charset="0"/>
              </a:rPr>
              <a:t>@econ_socialcat</a:t>
            </a:r>
          </a:p>
        </p:txBody>
      </p:sp>
      <p:pic>
        <p:nvPicPr>
          <p:cNvPr id="12" name="Picture 2" descr="Twitter">
            <a:hlinkClick r:id="rId5"/>
            <a:extLst>
              <a:ext uri="{FF2B5EF4-FFF2-40B4-BE49-F238E27FC236}">
                <a16:creationId xmlns:a16="http://schemas.microsoft.com/office/drawing/2014/main" id="{7714DC30-45C3-A745-B2B0-E6B711B16165}"/>
              </a:ext>
            </a:extLst>
          </p:cNvPr>
          <p:cNvPicPr>
            <a:picLocks noChangeAspect="1" noChangeArrowheads="1"/>
          </p:cNvPicPr>
          <p:nvPr/>
        </p:nvPicPr>
        <p:blipFill>
          <a:blip r:embed="rId6" cstate="print"/>
          <a:srcRect/>
          <a:stretch>
            <a:fillRect/>
          </a:stretch>
        </p:blipFill>
        <p:spPr bwMode="auto">
          <a:xfrm>
            <a:off x="933158" y="3867035"/>
            <a:ext cx="348373" cy="348373"/>
          </a:xfrm>
          <a:prstGeom prst="rect">
            <a:avLst/>
          </a:prstGeom>
          <a:noFill/>
        </p:spPr>
      </p:pic>
      <p:sp>
        <p:nvSpPr>
          <p:cNvPr id="13" name="Rectángulo 12">
            <a:hlinkClick r:id="rId7"/>
            <a:extLst>
              <a:ext uri="{FF2B5EF4-FFF2-40B4-BE49-F238E27FC236}">
                <a16:creationId xmlns:a16="http://schemas.microsoft.com/office/drawing/2014/main" id="{D4D53B41-26BC-A644-B492-6E7F0D020DC7}"/>
              </a:ext>
            </a:extLst>
          </p:cNvPr>
          <p:cNvSpPr/>
          <p:nvPr/>
        </p:nvSpPr>
        <p:spPr>
          <a:xfrm>
            <a:off x="1343061" y="4355213"/>
            <a:ext cx="3300947" cy="307777"/>
          </a:xfrm>
          <a:prstGeom prst="rect">
            <a:avLst/>
          </a:prstGeom>
          <a:noFill/>
          <a:ln w="9525">
            <a:noFill/>
            <a:miter lim="800000"/>
          </a:ln>
          <a:effectLst/>
        </p:spPr>
        <p:txBody>
          <a:bodyPr vert="horz" wrap="square" lIns="91440" tIns="45720" rIns="91440" bIns="45720" numCol="1" anchor="ctr" anchorCtr="0" compatLnSpc="1">
            <a:spAutoFit/>
          </a:bodyPr>
          <a:lstStyle/>
          <a:p>
            <a:pPr eaLnBrk="0" fontAlgn="base" hangingPunct="0">
              <a:spcBef>
                <a:spcPct val="0"/>
              </a:spcBef>
              <a:spcAft>
                <a:spcPct val="0"/>
              </a:spcAft>
            </a:pPr>
            <a:r>
              <a:rPr lang="es-ES_tradnl" sz="1400" b="1" dirty="0">
                <a:solidFill>
                  <a:srgbClr val="CD0034"/>
                </a:solidFill>
                <a:latin typeface="Helvetica" panose="020B0604020202020204" pitchFamily="34" charset="0"/>
                <a:cs typeface="Helvetica" panose="020B0604020202020204" pitchFamily="34" charset="0"/>
              </a:rPr>
              <a:t>facebook.com/economiasocial.coop </a:t>
            </a:r>
          </a:p>
        </p:txBody>
      </p:sp>
      <p:pic>
        <p:nvPicPr>
          <p:cNvPr id="14" name="Imagen 13" descr="Imagen que contiene dibujo&#10;&#10;Descripción generada automáticamente">
            <a:hlinkClick r:id="rId8"/>
            <a:extLst>
              <a:ext uri="{FF2B5EF4-FFF2-40B4-BE49-F238E27FC236}">
                <a16:creationId xmlns:a16="http://schemas.microsoft.com/office/drawing/2014/main" id="{80C48914-C542-7144-873E-DAFF3526C056}"/>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17089" y="4293403"/>
            <a:ext cx="380510" cy="380510"/>
          </a:xfrm>
          <a:prstGeom prst="rect">
            <a:avLst/>
          </a:prstGeom>
        </p:spPr>
      </p:pic>
      <p:pic>
        <p:nvPicPr>
          <p:cNvPr id="6" name="Imagen 5">
            <a:extLst>
              <a:ext uri="{FF2B5EF4-FFF2-40B4-BE49-F238E27FC236}">
                <a16:creationId xmlns:a16="http://schemas.microsoft.com/office/drawing/2014/main" id="{50D3CA0B-7B38-974A-A7A3-C56A470BD2B1}"/>
              </a:ext>
            </a:extLst>
          </p:cNvPr>
          <p:cNvPicPr>
            <a:picLocks noChangeAspect="1"/>
          </p:cNvPicPr>
          <p:nvPr/>
        </p:nvPicPr>
        <p:blipFill rotWithShape="1">
          <a:blip r:embed="rId10"/>
          <a:srcRect l="5202"/>
          <a:stretch/>
        </p:blipFill>
        <p:spPr>
          <a:xfrm>
            <a:off x="921362" y="4751907"/>
            <a:ext cx="371964" cy="370776"/>
          </a:xfrm>
          <a:prstGeom prst="rect">
            <a:avLst/>
          </a:prstGeom>
        </p:spPr>
      </p:pic>
      <p:pic>
        <p:nvPicPr>
          <p:cNvPr id="8" name="Imagen 7">
            <a:extLst>
              <a:ext uri="{FF2B5EF4-FFF2-40B4-BE49-F238E27FC236}">
                <a16:creationId xmlns:a16="http://schemas.microsoft.com/office/drawing/2014/main" id="{09E5BAE5-DA36-D542-8B81-926351403508}"/>
              </a:ext>
            </a:extLst>
          </p:cNvPr>
          <p:cNvPicPr>
            <a:picLocks noChangeAspect="1"/>
          </p:cNvPicPr>
          <p:nvPr/>
        </p:nvPicPr>
        <p:blipFill rotWithShape="1">
          <a:blip r:embed="rId11"/>
          <a:srcRect l="7423" t="5943" r="9758"/>
          <a:stretch/>
        </p:blipFill>
        <p:spPr>
          <a:xfrm>
            <a:off x="941758" y="3417153"/>
            <a:ext cx="331173" cy="371887"/>
          </a:xfrm>
          <a:prstGeom prst="rect">
            <a:avLst/>
          </a:prstGeom>
        </p:spPr>
      </p:pic>
      <p:sp>
        <p:nvSpPr>
          <p:cNvPr id="19" name="Rectangle 1">
            <a:hlinkClick r:id="rId4"/>
            <a:extLst>
              <a:ext uri="{FF2B5EF4-FFF2-40B4-BE49-F238E27FC236}">
                <a16:creationId xmlns:a16="http://schemas.microsoft.com/office/drawing/2014/main" id="{C6C20494-799F-C44C-B316-9483A3F3FDF6}"/>
              </a:ext>
            </a:extLst>
          </p:cNvPr>
          <p:cNvSpPr>
            <a:spLocks noChangeArrowheads="1"/>
          </p:cNvSpPr>
          <p:nvPr/>
        </p:nvSpPr>
        <p:spPr bwMode="auto">
          <a:xfrm>
            <a:off x="1343061" y="4787381"/>
            <a:ext cx="1695671" cy="307777"/>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defTabSz="914400" rtl="0" eaLnBrk="0" fontAlgn="base" latinLnBrk="0" hangingPunct="0">
              <a:lnSpc>
                <a:spcPct val="100000"/>
              </a:lnSpc>
              <a:spcBef>
                <a:spcPct val="0"/>
              </a:spcBef>
              <a:spcAft>
                <a:spcPct val="0"/>
              </a:spcAft>
              <a:buClrTx/>
              <a:buSzTx/>
              <a:buFontTx/>
              <a:buNone/>
            </a:pPr>
            <a:r>
              <a:rPr lang="ca-ES" sz="1400" b="1" dirty="0">
                <a:solidFill>
                  <a:srgbClr val="CD0034"/>
                </a:solidFill>
                <a:latin typeface="Helvetica" panose="020B0604020202020204" pitchFamily="34" charset="0"/>
                <a:cs typeface="Helvetica" panose="020B0604020202020204" pitchFamily="34" charset="0"/>
              </a:rPr>
              <a:t>@econ_socialcat</a:t>
            </a:r>
          </a:p>
        </p:txBody>
      </p:sp>
    </p:spTree>
    <p:extLst>
      <p:ext uri="{BB962C8B-B14F-4D97-AF65-F5344CB8AC3E}">
        <p14:creationId xmlns:p14="http://schemas.microsoft.com/office/powerpoint/2010/main" val="1595000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F5EBCB4C-F336-4733-9D3B-FCB54B77A0D1}"/>
              </a:ext>
            </a:extLst>
          </p:cNvPr>
          <p:cNvSpPr>
            <a:spLocks noChangeArrowheads="1"/>
          </p:cNvSpPr>
          <p:nvPr/>
        </p:nvSpPr>
        <p:spPr bwMode="auto">
          <a:xfrm>
            <a:off x="0" y="1196752"/>
            <a:ext cx="9142888" cy="688412"/>
          </a:xfrm>
          <a:prstGeom prst="rect">
            <a:avLst/>
          </a:prstGeom>
          <a:solidFill>
            <a:srgbClr val="E50038"/>
          </a:solidFill>
          <a:ln w="9525">
            <a:noFill/>
            <a:round/>
            <a:headEnd/>
            <a:tailEnd/>
          </a:ln>
        </p:spPr>
        <p:txBody>
          <a:bodyPr lIns="75222" tIns="37611" rIns="75222" bIns="37611" anchor="ctr"/>
          <a:lstStyle/>
          <a:p>
            <a:pPr marL="71978" algn="ctr" defTabSz="914116"/>
            <a:r>
              <a:rPr lang="ca-ES" sz="1633" b="1" dirty="0">
                <a:solidFill>
                  <a:schemeClr val="bg1"/>
                </a:solidFill>
                <a:latin typeface="Helvetica" panose="020B0604020202020204" pitchFamily="34" charset="0"/>
                <a:ea typeface="Arial Unicode MS" panose="020B0604020202020204" pitchFamily="34" charset="-128"/>
                <a:cs typeface="Helvetica" panose="020B0604020202020204" pitchFamily="34" charset="0"/>
              </a:rPr>
              <a:t>LA INSOLVENCIA</a:t>
            </a:r>
          </a:p>
        </p:txBody>
      </p:sp>
      <p:sp>
        <p:nvSpPr>
          <p:cNvPr id="6" name="CuadroTexto 5">
            <a:extLst>
              <a:ext uri="{FF2B5EF4-FFF2-40B4-BE49-F238E27FC236}">
                <a16:creationId xmlns:a16="http://schemas.microsoft.com/office/drawing/2014/main" id="{CD6868A4-4B08-44E8-AF93-56D38279D9A9}"/>
              </a:ext>
            </a:extLst>
          </p:cNvPr>
          <p:cNvSpPr txBox="1"/>
          <p:nvPr/>
        </p:nvSpPr>
        <p:spPr>
          <a:xfrm>
            <a:off x="394980" y="2282216"/>
            <a:ext cx="8352928" cy="336631"/>
          </a:xfrm>
          <a:prstGeom prst="rect">
            <a:avLst/>
          </a:prstGeom>
          <a:noFill/>
        </p:spPr>
        <p:txBody>
          <a:bodyPr wrap="square">
            <a:spAutoFit/>
          </a:bodyPr>
          <a:lstStyle/>
          <a:p>
            <a:pPr algn="just">
              <a:lnSpc>
                <a:spcPct val="107000"/>
              </a:lnSpc>
              <a:spcAft>
                <a:spcPts val="800"/>
              </a:spcAft>
            </a:pPr>
            <a:r>
              <a:rPr lang="ca-ES" sz="1600" dirty="0">
                <a:effectLst/>
                <a:latin typeface="Helvetica" panose="020B0604020202020204" pitchFamily="34" charset="0"/>
                <a:ea typeface="Calibri" panose="020F0502020204030204" pitchFamily="34" charset="0"/>
                <a:cs typeface="Helvetica" panose="020B0604020202020204" pitchFamily="34" charset="0"/>
              </a:rPr>
              <a:t>La insolvència com a pressupòsit de fet objectiu de la declaració de concurs</a:t>
            </a:r>
          </a:p>
        </p:txBody>
      </p:sp>
      <p:sp>
        <p:nvSpPr>
          <p:cNvPr id="9" name="CuadroTexto 8">
            <a:extLst>
              <a:ext uri="{FF2B5EF4-FFF2-40B4-BE49-F238E27FC236}">
                <a16:creationId xmlns:a16="http://schemas.microsoft.com/office/drawing/2014/main" id="{04971E31-B445-44D3-84CE-D9D8BB7AF650}"/>
              </a:ext>
            </a:extLst>
          </p:cNvPr>
          <p:cNvSpPr txBox="1"/>
          <p:nvPr/>
        </p:nvSpPr>
        <p:spPr>
          <a:xfrm>
            <a:off x="394980" y="2852936"/>
            <a:ext cx="8352928" cy="3586879"/>
          </a:xfrm>
          <a:prstGeom prst="rect">
            <a:avLst/>
          </a:prstGeom>
          <a:noFill/>
        </p:spPr>
        <p:txBody>
          <a:bodyPr wrap="square">
            <a:spAutoFit/>
          </a:bodyPr>
          <a:lstStyle/>
          <a:p>
            <a:pPr algn="just">
              <a:lnSpc>
                <a:spcPct val="107000"/>
              </a:lnSpc>
              <a:spcAft>
                <a:spcPts val="800"/>
              </a:spcAft>
            </a:pPr>
            <a:r>
              <a:rPr lang="ca-ES" sz="1600" b="1" dirty="0">
                <a:effectLst/>
                <a:latin typeface="Helvetica" panose="020B0604020202020204" pitchFamily="34" charset="0"/>
                <a:ea typeface="Calibri" panose="020F0502020204030204" pitchFamily="34" charset="0"/>
                <a:cs typeface="Helvetica" panose="020B0604020202020204" pitchFamily="34" charset="0"/>
              </a:rPr>
              <a:t>Definició:</a:t>
            </a:r>
          </a:p>
          <a:p>
            <a:pPr algn="just">
              <a:lnSpc>
                <a:spcPct val="107000"/>
              </a:lnSpc>
              <a:spcAft>
                <a:spcPts val="800"/>
              </a:spcAft>
            </a:pPr>
            <a:r>
              <a:rPr lang="ca-ES" sz="1600" dirty="0">
                <a:effectLst/>
                <a:latin typeface="Helvetica" panose="020B0604020202020204" pitchFamily="34" charset="0"/>
                <a:ea typeface="Calibri" panose="020F0502020204030204" pitchFamily="34" charset="0"/>
                <a:cs typeface="Helvetica" panose="020B0604020202020204" pitchFamily="34" charset="0"/>
              </a:rPr>
              <a:t>Situació patrimonial en la que es troba un deutor que no pot complir regularment amb les seves obligacions de pagament.</a:t>
            </a:r>
          </a:p>
          <a:p>
            <a:pPr lvl="1" algn="just">
              <a:lnSpc>
                <a:spcPct val="107000"/>
              </a:lnSpc>
              <a:spcAft>
                <a:spcPts val="800"/>
              </a:spcAft>
            </a:pPr>
            <a:r>
              <a:rPr lang="es-ES" sz="1600" i="1" dirty="0">
                <a:effectLst/>
                <a:latin typeface="Helvetica" panose="020B0604020202020204" pitchFamily="34" charset="0"/>
                <a:ea typeface="Calibri" panose="020F0502020204030204" pitchFamily="34" charset="0"/>
                <a:cs typeface="Helvetica" panose="020B0604020202020204" pitchFamily="34" charset="0"/>
              </a:rPr>
              <a:t>Art. </a:t>
            </a:r>
            <a:r>
              <a:rPr lang="es-ES" sz="1600" i="1" dirty="0">
                <a:latin typeface="Helvetica" panose="020B0604020202020204" pitchFamily="34" charset="0"/>
                <a:ea typeface="Calibri" panose="020F0502020204030204" pitchFamily="34" charset="0"/>
                <a:cs typeface="Helvetica" panose="020B0604020202020204" pitchFamily="34" charset="0"/>
              </a:rPr>
              <a:t>2.</a:t>
            </a:r>
            <a:r>
              <a:rPr lang="es-ES" sz="1600" i="1" dirty="0">
                <a:effectLst/>
                <a:latin typeface="Helvetica" panose="020B0604020202020204" pitchFamily="34" charset="0"/>
                <a:ea typeface="Calibri" panose="020F0502020204030204" pitchFamily="34" charset="0"/>
                <a:cs typeface="Helvetica" panose="020B0604020202020204" pitchFamily="34" charset="0"/>
              </a:rPr>
              <a:t>3 TRLC: La insolvencia podrá ser actual o inminente. Se encuentra en estado de insolvencia actual el deudor que no puede cumplir regularmente sus obligaciones exigibles. Se encuentra en estado de insolvencia inminente el deudor que prevea que no podrá cumplir regular y puntualmente sus obligaciones</a:t>
            </a:r>
            <a:endParaRPr lang="ca-ES" sz="1600" i="1" dirty="0">
              <a:effectLst/>
              <a:latin typeface="Helvetica" panose="020B0604020202020204" pitchFamily="34" charset="0"/>
              <a:ea typeface="Calibri" panose="020F0502020204030204" pitchFamily="34" charset="0"/>
              <a:cs typeface="Helvetica" panose="020B0604020202020204" pitchFamily="34" charset="0"/>
            </a:endParaRPr>
          </a:p>
          <a:p>
            <a:pPr algn="just">
              <a:lnSpc>
                <a:spcPct val="107000"/>
              </a:lnSpc>
              <a:spcAft>
                <a:spcPts val="800"/>
              </a:spcAft>
            </a:pPr>
            <a:r>
              <a:rPr lang="ca-ES" sz="1600" dirty="0">
                <a:latin typeface="Helvetica" panose="020B0604020202020204" pitchFamily="34" charset="0"/>
                <a:ea typeface="Calibri" panose="020F0502020204030204" pitchFamily="34" charset="0"/>
                <a:cs typeface="Helvetica" panose="020B0604020202020204" pitchFamily="34" charset="0"/>
              </a:rPr>
              <a:t>És indiferent la causa de la impossibilitat.</a:t>
            </a:r>
          </a:p>
          <a:p>
            <a:pPr algn="just">
              <a:lnSpc>
                <a:spcPct val="107000"/>
              </a:lnSpc>
              <a:spcAft>
                <a:spcPts val="800"/>
              </a:spcAft>
            </a:pPr>
            <a:r>
              <a:rPr lang="ca-ES" sz="1600" dirty="0">
                <a:effectLst/>
                <a:latin typeface="Helvetica" panose="020B0604020202020204" pitchFamily="34" charset="0"/>
                <a:ea typeface="Calibri" panose="020F0502020204030204" pitchFamily="34" charset="0"/>
                <a:cs typeface="Helvetica" panose="020B0604020202020204" pitchFamily="34" charset="0"/>
              </a:rPr>
              <a:t>No cal que l’incompliment sigui total. </a:t>
            </a:r>
          </a:p>
          <a:p>
            <a:pPr algn="just">
              <a:lnSpc>
                <a:spcPct val="107000"/>
              </a:lnSpc>
              <a:spcAft>
                <a:spcPts val="800"/>
              </a:spcAft>
            </a:pPr>
            <a:r>
              <a:rPr lang="ca-ES" sz="1600" dirty="0">
                <a:latin typeface="Helvetica" panose="020B0604020202020204" pitchFamily="34" charset="0"/>
                <a:ea typeface="Calibri" panose="020F0502020204030204" pitchFamily="34" charset="0"/>
                <a:cs typeface="Helvetica" panose="020B0604020202020204" pitchFamily="34" charset="0"/>
              </a:rPr>
              <a:t>No confondre insolvència amb situació de desequilibri patrimonial.</a:t>
            </a:r>
          </a:p>
          <a:p>
            <a:pPr algn="just">
              <a:lnSpc>
                <a:spcPct val="107000"/>
              </a:lnSpc>
              <a:spcAft>
                <a:spcPts val="800"/>
              </a:spcAft>
            </a:pPr>
            <a:endParaRPr lang="ca-ES" sz="1600" dirty="0">
              <a:effectLst/>
              <a:latin typeface="Helvetica" panose="020B0604020202020204" pitchFamily="34" charset="0"/>
              <a:ea typeface="Calibri" panose="020F0502020204030204" pitchFamily="34" charset="0"/>
              <a:cs typeface="Helvetica" panose="020B0604020202020204" pitchFamily="34" charset="0"/>
            </a:endParaRPr>
          </a:p>
        </p:txBody>
      </p:sp>
    </p:spTree>
    <p:extLst>
      <p:ext uri="{BB962C8B-B14F-4D97-AF65-F5344CB8AC3E}">
        <p14:creationId xmlns:p14="http://schemas.microsoft.com/office/powerpoint/2010/main" val="36377884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F5EBCB4C-F336-4733-9D3B-FCB54B77A0D1}"/>
              </a:ext>
            </a:extLst>
          </p:cNvPr>
          <p:cNvSpPr>
            <a:spLocks noChangeArrowheads="1"/>
          </p:cNvSpPr>
          <p:nvPr/>
        </p:nvSpPr>
        <p:spPr bwMode="auto">
          <a:xfrm>
            <a:off x="0" y="1196752"/>
            <a:ext cx="9142888" cy="688412"/>
          </a:xfrm>
          <a:prstGeom prst="rect">
            <a:avLst/>
          </a:prstGeom>
          <a:solidFill>
            <a:srgbClr val="E50038"/>
          </a:solidFill>
          <a:ln w="9525">
            <a:noFill/>
            <a:round/>
            <a:headEnd/>
            <a:tailEnd/>
          </a:ln>
        </p:spPr>
        <p:txBody>
          <a:bodyPr lIns="75222" tIns="37611" rIns="75222" bIns="37611" anchor="ctr"/>
          <a:lstStyle/>
          <a:p>
            <a:pPr marL="71978" algn="ctr" defTabSz="914116"/>
            <a:r>
              <a:rPr lang="ca-ES" sz="1633" b="1" dirty="0">
                <a:solidFill>
                  <a:schemeClr val="bg1"/>
                </a:solidFill>
                <a:latin typeface="Helvetica" panose="020B0604020202020204" pitchFamily="34" charset="0"/>
                <a:ea typeface="Arial Unicode MS" panose="020B0604020202020204" pitchFamily="34" charset="-128"/>
                <a:cs typeface="Helvetica" panose="020B0604020202020204" pitchFamily="34" charset="0"/>
              </a:rPr>
              <a:t>OBLIGACIÓ LEGAL DE PRESENTAR CONCURS DE CREDITORS</a:t>
            </a:r>
          </a:p>
        </p:txBody>
      </p:sp>
      <p:sp>
        <p:nvSpPr>
          <p:cNvPr id="9" name="CuadroTexto 8">
            <a:extLst>
              <a:ext uri="{FF2B5EF4-FFF2-40B4-BE49-F238E27FC236}">
                <a16:creationId xmlns:a16="http://schemas.microsoft.com/office/drawing/2014/main" id="{04971E31-B445-44D3-84CE-D9D8BB7AF650}"/>
              </a:ext>
            </a:extLst>
          </p:cNvPr>
          <p:cNvSpPr txBox="1"/>
          <p:nvPr/>
        </p:nvSpPr>
        <p:spPr>
          <a:xfrm>
            <a:off x="395536" y="2276872"/>
            <a:ext cx="8352928" cy="2488695"/>
          </a:xfrm>
          <a:prstGeom prst="rect">
            <a:avLst/>
          </a:prstGeom>
          <a:noFill/>
        </p:spPr>
        <p:txBody>
          <a:bodyPr wrap="square">
            <a:spAutoFit/>
          </a:bodyPr>
          <a:lstStyle/>
          <a:p>
            <a:pPr algn="just">
              <a:lnSpc>
                <a:spcPct val="107000"/>
              </a:lnSpc>
              <a:spcAft>
                <a:spcPts val="800"/>
              </a:spcAft>
            </a:pPr>
            <a:r>
              <a:rPr lang="es-ES" sz="1600" i="1" dirty="0">
                <a:effectLst/>
                <a:latin typeface="Helvetica" panose="020B0604020202020204" pitchFamily="34" charset="0"/>
                <a:ea typeface="Calibri" panose="020F0502020204030204" pitchFamily="34" charset="0"/>
                <a:cs typeface="Helvetica" panose="020B0604020202020204" pitchFamily="34" charset="0"/>
              </a:rPr>
              <a:t>Artículo 5. Deber de solicitar la declaración de concurso.</a:t>
            </a:r>
          </a:p>
          <a:p>
            <a:pPr algn="just">
              <a:lnSpc>
                <a:spcPct val="107000"/>
              </a:lnSpc>
              <a:spcAft>
                <a:spcPts val="800"/>
              </a:spcAft>
            </a:pPr>
            <a:r>
              <a:rPr lang="es-ES" sz="1600" i="1" dirty="0">
                <a:effectLst/>
                <a:latin typeface="Helvetica" panose="020B0604020202020204" pitchFamily="34" charset="0"/>
                <a:ea typeface="Calibri" panose="020F0502020204030204" pitchFamily="34" charset="0"/>
                <a:cs typeface="Helvetica" panose="020B0604020202020204" pitchFamily="34" charset="0"/>
              </a:rPr>
              <a:t>1. El deudor </a:t>
            </a:r>
            <a:r>
              <a:rPr lang="es-ES" sz="1600" b="1" i="1" u="sng" dirty="0">
                <a:effectLst/>
                <a:latin typeface="Helvetica" panose="020B0604020202020204" pitchFamily="34" charset="0"/>
                <a:ea typeface="Calibri" panose="020F0502020204030204" pitchFamily="34" charset="0"/>
                <a:cs typeface="Helvetica" panose="020B0604020202020204" pitchFamily="34" charset="0"/>
              </a:rPr>
              <a:t>deberá</a:t>
            </a:r>
            <a:r>
              <a:rPr lang="es-ES" sz="1600" i="1" dirty="0">
                <a:effectLst/>
                <a:latin typeface="Helvetica" panose="020B0604020202020204" pitchFamily="34" charset="0"/>
                <a:ea typeface="Calibri" panose="020F0502020204030204" pitchFamily="34" charset="0"/>
                <a:cs typeface="Helvetica" panose="020B0604020202020204" pitchFamily="34" charset="0"/>
              </a:rPr>
              <a:t> solicitar la declaración de concurso </a:t>
            </a:r>
            <a:r>
              <a:rPr lang="es-ES" sz="1600" b="1" i="1" u="sng" dirty="0">
                <a:effectLst/>
                <a:latin typeface="Helvetica" panose="020B0604020202020204" pitchFamily="34" charset="0"/>
                <a:ea typeface="Calibri" panose="020F0502020204030204" pitchFamily="34" charset="0"/>
                <a:cs typeface="Helvetica" panose="020B0604020202020204" pitchFamily="34" charset="0"/>
              </a:rPr>
              <a:t>dentro de los dos meses siguientes a la fecha en que hubiera conocido o debido conocer el estado de insolvencia actual.</a:t>
            </a:r>
          </a:p>
          <a:p>
            <a:pPr algn="just">
              <a:lnSpc>
                <a:spcPct val="107000"/>
              </a:lnSpc>
              <a:spcAft>
                <a:spcPts val="800"/>
              </a:spcAft>
            </a:pPr>
            <a:endParaRPr lang="es-ES" sz="1600" i="1" dirty="0">
              <a:effectLst/>
              <a:latin typeface="Helvetica" panose="020B0604020202020204" pitchFamily="34" charset="0"/>
              <a:ea typeface="Calibri" panose="020F0502020204030204" pitchFamily="34" charset="0"/>
              <a:cs typeface="Helvetica" panose="020B0604020202020204" pitchFamily="34" charset="0"/>
            </a:endParaRPr>
          </a:p>
          <a:p>
            <a:pPr algn="just">
              <a:lnSpc>
                <a:spcPct val="107000"/>
              </a:lnSpc>
              <a:spcAft>
                <a:spcPts val="800"/>
              </a:spcAft>
            </a:pPr>
            <a:r>
              <a:rPr lang="es-ES" sz="1600" i="1" dirty="0">
                <a:effectLst/>
                <a:latin typeface="Helvetica" panose="020B0604020202020204" pitchFamily="34" charset="0"/>
                <a:ea typeface="Calibri" panose="020F0502020204030204" pitchFamily="34" charset="0"/>
                <a:cs typeface="Helvetica" panose="020B0604020202020204" pitchFamily="34" charset="0"/>
              </a:rPr>
              <a:t>2. Salvo prueba en contrario, se presumirá que el deudor ha conocido que se encuentra en estado de insolvencia cuando hubiera acaecido alguno de los hechos que pueden servir de fundamento a una solicitud de cualquier otro legitimado.</a:t>
            </a:r>
            <a:endParaRPr lang="ca-ES" sz="1600" i="1" dirty="0">
              <a:effectLst/>
              <a:latin typeface="Helvetica" panose="020B0604020202020204" pitchFamily="34" charset="0"/>
              <a:ea typeface="Calibri" panose="020F0502020204030204" pitchFamily="34" charset="0"/>
              <a:cs typeface="Helvetica" panose="020B0604020202020204" pitchFamily="34" charset="0"/>
            </a:endParaRPr>
          </a:p>
        </p:txBody>
      </p:sp>
    </p:spTree>
    <p:extLst>
      <p:ext uri="{BB962C8B-B14F-4D97-AF65-F5344CB8AC3E}">
        <p14:creationId xmlns:p14="http://schemas.microsoft.com/office/powerpoint/2010/main" val="4221051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F5EBCB4C-F336-4733-9D3B-FCB54B77A0D1}"/>
              </a:ext>
            </a:extLst>
          </p:cNvPr>
          <p:cNvSpPr>
            <a:spLocks noChangeArrowheads="1"/>
          </p:cNvSpPr>
          <p:nvPr/>
        </p:nvSpPr>
        <p:spPr bwMode="auto">
          <a:xfrm>
            <a:off x="0" y="1196752"/>
            <a:ext cx="9142888" cy="688412"/>
          </a:xfrm>
          <a:prstGeom prst="rect">
            <a:avLst/>
          </a:prstGeom>
          <a:solidFill>
            <a:srgbClr val="E50038"/>
          </a:solidFill>
          <a:ln w="9525">
            <a:noFill/>
            <a:round/>
            <a:headEnd/>
            <a:tailEnd/>
          </a:ln>
        </p:spPr>
        <p:txBody>
          <a:bodyPr lIns="75222" tIns="37611" rIns="75222" bIns="37611" anchor="ctr"/>
          <a:lstStyle/>
          <a:p>
            <a:pPr marL="71978" algn="ctr" defTabSz="914116"/>
            <a:r>
              <a:rPr lang="ca-ES" sz="1633" b="1" dirty="0">
                <a:solidFill>
                  <a:schemeClr val="bg1"/>
                </a:solidFill>
                <a:latin typeface="Helvetica" panose="020B0604020202020204" pitchFamily="34" charset="0"/>
                <a:ea typeface="Arial Unicode MS" panose="020B0604020202020204" pitchFamily="34" charset="-128"/>
                <a:cs typeface="Helvetica" panose="020B0604020202020204" pitchFamily="34" charset="0"/>
              </a:rPr>
              <a:t>MANIFESTACIONS EXTERNES DE LA INSOLVENCIA. PRESUMCIONS ART. 2.4 TRLC</a:t>
            </a:r>
          </a:p>
        </p:txBody>
      </p:sp>
      <p:sp>
        <p:nvSpPr>
          <p:cNvPr id="9" name="CuadroTexto 8">
            <a:extLst>
              <a:ext uri="{FF2B5EF4-FFF2-40B4-BE49-F238E27FC236}">
                <a16:creationId xmlns:a16="http://schemas.microsoft.com/office/drawing/2014/main" id="{04971E31-B445-44D3-84CE-D9D8BB7AF650}"/>
              </a:ext>
            </a:extLst>
          </p:cNvPr>
          <p:cNvSpPr txBox="1"/>
          <p:nvPr/>
        </p:nvSpPr>
        <p:spPr>
          <a:xfrm>
            <a:off x="394980" y="2204864"/>
            <a:ext cx="8352928" cy="3416320"/>
          </a:xfrm>
          <a:prstGeom prst="rect">
            <a:avLst/>
          </a:prstGeom>
          <a:noFill/>
        </p:spPr>
        <p:txBody>
          <a:bodyPr wrap="square">
            <a:spAutoFit/>
          </a:bodyPr>
          <a:lstStyle/>
          <a:p>
            <a:pPr marL="285750" indent="-285750" algn="just">
              <a:buFont typeface="Wingdings" panose="05000000000000000000" pitchFamily="2" charset="2"/>
              <a:buChar char="ü"/>
            </a:pPr>
            <a:r>
              <a:rPr lang="ca-ES" sz="1800" dirty="0">
                <a:solidFill>
                  <a:srgbClr val="000000"/>
                </a:solidFill>
                <a:effectLst/>
                <a:latin typeface="Calibri" panose="020F0502020204030204" pitchFamily="34" charset="0"/>
                <a:ea typeface="Calibri" panose="020F0502020204030204" pitchFamily="34" charset="0"/>
              </a:rPr>
              <a:t>Existència </a:t>
            </a:r>
            <a:r>
              <a:rPr lang="ca-ES" dirty="0">
                <a:solidFill>
                  <a:srgbClr val="000000"/>
                </a:solidFill>
                <a:latin typeface="Calibri" panose="020F0502020204030204" pitchFamily="34" charset="0"/>
                <a:ea typeface="Calibri" panose="020F0502020204030204" pitchFamily="34" charset="0"/>
              </a:rPr>
              <a:t>p</a:t>
            </a:r>
            <a:r>
              <a:rPr lang="ca-ES" sz="1800" dirty="0">
                <a:solidFill>
                  <a:srgbClr val="000000"/>
                </a:solidFill>
                <a:effectLst/>
                <a:latin typeface="Calibri" panose="020F0502020204030204" pitchFamily="34" charset="0"/>
                <a:ea typeface="Calibri" panose="020F0502020204030204" pitchFamily="34" charset="0"/>
              </a:rPr>
              <a:t>rèvia d’una declaració judicial o administrativa de insolvència del deutor.</a:t>
            </a:r>
          </a:p>
          <a:p>
            <a:pPr marL="285750" indent="-285750" algn="just">
              <a:buFont typeface="Wingdings" panose="05000000000000000000" pitchFamily="2" charset="2"/>
              <a:buChar char="ü"/>
            </a:pPr>
            <a:endParaRPr lang="ca-ES" sz="1800" dirty="0">
              <a:solidFill>
                <a:srgbClr val="000000"/>
              </a:solidFill>
              <a:effectLst/>
              <a:latin typeface="Calibri" panose="020F0502020204030204" pitchFamily="34" charset="0"/>
              <a:ea typeface="Calibri" panose="020F0502020204030204" pitchFamily="34" charset="0"/>
            </a:endParaRPr>
          </a:p>
          <a:p>
            <a:pPr marL="285750" indent="-285750" algn="just">
              <a:buFont typeface="Wingdings" panose="05000000000000000000" pitchFamily="2" charset="2"/>
              <a:buChar char="ü"/>
            </a:pPr>
            <a:r>
              <a:rPr lang="ca-ES" sz="1800" dirty="0">
                <a:solidFill>
                  <a:srgbClr val="000000"/>
                </a:solidFill>
                <a:effectLst/>
                <a:latin typeface="Calibri" panose="020F0502020204030204" pitchFamily="34" charset="0"/>
                <a:ea typeface="Calibri" panose="020F0502020204030204" pitchFamily="34" charset="0"/>
              </a:rPr>
              <a:t>Existència d’embargaments previs infructuosos o que afectin de manera generalitzada el patrimoni del deutor.</a:t>
            </a:r>
          </a:p>
          <a:p>
            <a:pPr marL="285750" indent="-285750" algn="just">
              <a:buFont typeface="Wingdings" panose="05000000000000000000" pitchFamily="2" charset="2"/>
              <a:buChar char="ü"/>
            </a:pPr>
            <a:endParaRPr lang="ca-ES" sz="1800" dirty="0">
              <a:solidFill>
                <a:srgbClr val="000000"/>
              </a:solidFill>
              <a:effectLst/>
              <a:latin typeface="Calibri" panose="020F0502020204030204" pitchFamily="34" charset="0"/>
              <a:ea typeface="Calibri" panose="020F0502020204030204" pitchFamily="34" charset="0"/>
            </a:endParaRPr>
          </a:p>
          <a:p>
            <a:pPr marL="285750" indent="-285750" algn="just">
              <a:buFont typeface="Wingdings" panose="05000000000000000000" pitchFamily="2" charset="2"/>
              <a:buChar char="ü"/>
            </a:pPr>
            <a:r>
              <a:rPr lang="ca-ES" sz="1800" dirty="0">
                <a:solidFill>
                  <a:srgbClr val="000000"/>
                </a:solidFill>
                <a:effectLst/>
                <a:latin typeface="Calibri" panose="020F0502020204030204" pitchFamily="34" charset="0"/>
                <a:ea typeface="Calibri" panose="020F0502020204030204" pitchFamily="34" charset="0"/>
              </a:rPr>
              <a:t>El sobreseïment generalitzat en el pagament de les obligacions del deutor.</a:t>
            </a:r>
          </a:p>
          <a:p>
            <a:pPr marL="285750" indent="-285750" algn="just">
              <a:buFont typeface="Wingdings" panose="05000000000000000000" pitchFamily="2" charset="2"/>
              <a:buChar char="ü"/>
            </a:pPr>
            <a:endParaRPr lang="ca-ES" sz="1800" dirty="0">
              <a:solidFill>
                <a:srgbClr val="000000"/>
              </a:solidFill>
              <a:effectLst/>
              <a:latin typeface="Calibri" panose="020F0502020204030204" pitchFamily="34" charset="0"/>
              <a:ea typeface="Calibri" panose="020F0502020204030204" pitchFamily="34" charset="0"/>
            </a:endParaRPr>
          </a:p>
          <a:p>
            <a:pPr marL="285750" indent="-285750" algn="just">
              <a:buFont typeface="Wingdings" panose="05000000000000000000" pitchFamily="2" charset="2"/>
              <a:buChar char="ü"/>
            </a:pPr>
            <a:r>
              <a:rPr lang="ca-ES" sz="1800" dirty="0">
                <a:solidFill>
                  <a:srgbClr val="000000"/>
                </a:solidFill>
                <a:effectLst/>
                <a:latin typeface="Calibri" panose="020F0502020204030204" pitchFamily="34" charset="0"/>
                <a:ea typeface="Calibri" panose="020F0502020204030204" pitchFamily="34" charset="0"/>
              </a:rPr>
              <a:t>El sobreseïment </a:t>
            </a:r>
            <a:r>
              <a:rPr lang="ca-ES" dirty="0">
                <a:solidFill>
                  <a:srgbClr val="000000"/>
                </a:solidFill>
                <a:latin typeface="Calibri" panose="020F0502020204030204" pitchFamily="34" charset="0"/>
                <a:ea typeface="Calibri" panose="020F0502020204030204" pitchFamily="34" charset="0"/>
              </a:rPr>
              <a:t>generalitzat, dins les tres darreres  mensualitats, en </a:t>
            </a:r>
            <a:r>
              <a:rPr lang="ca-ES" sz="1800" dirty="0">
                <a:solidFill>
                  <a:srgbClr val="000000"/>
                </a:solidFill>
                <a:effectLst/>
                <a:latin typeface="Calibri" panose="020F0502020204030204" pitchFamily="34" charset="0"/>
                <a:ea typeface="Calibri" panose="020F0502020204030204" pitchFamily="34" charset="0"/>
              </a:rPr>
              <a:t>el pagament de (i) obligacions tributaries exigibles, (ii) quotes de la SS i demés conceptes de recaptació conjunta, i/o (ii</a:t>
            </a:r>
            <a:r>
              <a:rPr lang="ca-ES" dirty="0">
                <a:solidFill>
                  <a:srgbClr val="000000"/>
                </a:solidFill>
                <a:latin typeface="Calibri" panose="020F0502020204030204" pitchFamily="34" charset="0"/>
                <a:ea typeface="Calibri" panose="020F0502020204030204" pitchFamily="34" charset="0"/>
              </a:rPr>
              <a:t>i) salaris i indemnitzacions i demés retribucions de treball</a:t>
            </a:r>
            <a:r>
              <a:rPr lang="ca-ES" sz="1800" dirty="0">
                <a:solidFill>
                  <a:srgbClr val="000000"/>
                </a:solidFill>
                <a:effectLst/>
                <a:latin typeface="Calibri" panose="020F0502020204030204" pitchFamily="34" charset="0"/>
                <a:ea typeface="Calibri" panose="020F0502020204030204" pitchFamily="34" charset="0"/>
              </a:rPr>
              <a:t>.</a:t>
            </a:r>
          </a:p>
          <a:p>
            <a:pPr marL="285750" indent="-285750" algn="just">
              <a:buFont typeface="Wingdings" panose="05000000000000000000" pitchFamily="2" charset="2"/>
              <a:buChar char="ü"/>
            </a:pPr>
            <a:endParaRPr lang="ca-ES" sz="1800" dirty="0">
              <a:solidFill>
                <a:srgbClr val="000000"/>
              </a:solidFill>
              <a:effectLst/>
              <a:latin typeface="Calibri" panose="020F0502020204030204" pitchFamily="34" charset="0"/>
              <a:ea typeface="Calibri" panose="020F0502020204030204" pitchFamily="34" charset="0"/>
            </a:endParaRPr>
          </a:p>
          <a:p>
            <a:pPr marL="285750" indent="-285750" algn="just">
              <a:buFont typeface="Wingdings" panose="05000000000000000000" pitchFamily="2" charset="2"/>
              <a:buChar char="ü"/>
            </a:pPr>
            <a:r>
              <a:rPr lang="ca-ES" sz="1800" dirty="0">
                <a:solidFill>
                  <a:srgbClr val="000000"/>
                </a:solidFill>
                <a:effectLst/>
                <a:latin typeface="Calibri" panose="020F0502020204030204" pitchFamily="34" charset="0"/>
                <a:ea typeface="Calibri" panose="020F0502020204030204" pitchFamily="34" charset="0"/>
              </a:rPr>
              <a:t>Aixecament de bens o liquidació </a:t>
            </a:r>
            <a:r>
              <a:rPr lang="ca-ES" sz="1800" dirty="0" err="1">
                <a:solidFill>
                  <a:srgbClr val="000000"/>
                </a:solidFill>
                <a:effectLst/>
                <a:latin typeface="Calibri" panose="020F0502020204030204" pitchFamily="34" charset="0"/>
                <a:ea typeface="Calibri" panose="020F0502020204030204" pitchFamily="34" charset="0"/>
              </a:rPr>
              <a:t>apresurada</a:t>
            </a:r>
            <a:r>
              <a:rPr lang="ca-ES" sz="1800" dirty="0">
                <a:solidFill>
                  <a:srgbClr val="000000"/>
                </a:solidFill>
                <a:effectLst/>
                <a:latin typeface="Calibri" panose="020F0502020204030204" pitchFamily="34" charset="0"/>
                <a:ea typeface="Calibri" panose="020F0502020204030204" pitchFamily="34" charset="0"/>
              </a:rPr>
              <a:t> o ruïnosa.</a:t>
            </a:r>
            <a:endParaRPr lang="ca-ES" sz="1600" dirty="0">
              <a:effectLst/>
              <a:latin typeface="Helvetica" panose="020B0604020202020204" pitchFamily="34" charset="0"/>
              <a:ea typeface="Calibri" panose="020F0502020204030204" pitchFamily="34" charset="0"/>
              <a:cs typeface="Helvetica" panose="020B0604020202020204" pitchFamily="34" charset="0"/>
            </a:endParaRPr>
          </a:p>
        </p:txBody>
      </p:sp>
    </p:spTree>
    <p:extLst>
      <p:ext uri="{BB962C8B-B14F-4D97-AF65-F5344CB8AC3E}">
        <p14:creationId xmlns:p14="http://schemas.microsoft.com/office/powerpoint/2010/main" val="32972748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F5EBCB4C-F336-4733-9D3B-FCB54B77A0D1}"/>
              </a:ext>
            </a:extLst>
          </p:cNvPr>
          <p:cNvSpPr>
            <a:spLocks noChangeArrowheads="1"/>
          </p:cNvSpPr>
          <p:nvPr/>
        </p:nvSpPr>
        <p:spPr bwMode="auto">
          <a:xfrm>
            <a:off x="0" y="1196752"/>
            <a:ext cx="9142888" cy="688412"/>
          </a:xfrm>
          <a:prstGeom prst="rect">
            <a:avLst/>
          </a:prstGeom>
          <a:solidFill>
            <a:srgbClr val="E50038"/>
          </a:solidFill>
          <a:ln w="9525">
            <a:noFill/>
            <a:round/>
            <a:headEnd/>
            <a:tailEnd/>
          </a:ln>
        </p:spPr>
        <p:txBody>
          <a:bodyPr lIns="75222" tIns="37611" rIns="75222" bIns="37611" anchor="ctr"/>
          <a:lstStyle/>
          <a:p>
            <a:pPr marL="71978" algn="ctr" defTabSz="914116"/>
            <a:r>
              <a:rPr lang="ca-ES" sz="1633" b="1" dirty="0">
                <a:solidFill>
                  <a:schemeClr val="bg1"/>
                </a:solidFill>
                <a:latin typeface="Helvetica" panose="020B0604020202020204" pitchFamily="34" charset="0"/>
                <a:ea typeface="Arial Unicode MS" panose="020B0604020202020204" pitchFamily="34" charset="-128"/>
                <a:cs typeface="Helvetica" panose="020B0604020202020204" pitchFamily="34" charset="0"/>
              </a:rPr>
              <a:t>MOMENT DE LA SOL·LICTUT DEL CONCURS</a:t>
            </a:r>
          </a:p>
        </p:txBody>
      </p:sp>
      <p:sp>
        <p:nvSpPr>
          <p:cNvPr id="9" name="CuadroTexto 8">
            <a:extLst>
              <a:ext uri="{FF2B5EF4-FFF2-40B4-BE49-F238E27FC236}">
                <a16:creationId xmlns:a16="http://schemas.microsoft.com/office/drawing/2014/main" id="{04971E31-B445-44D3-84CE-D9D8BB7AF650}"/>
              </a:ext>
            </a:extLst>
          </p:cNvPr>
          <p:cNvSpPr txBox="1"/>
          <p:nvPr/>
        </p:nvSpPr>
        <p:spPr>
          <a:xfrm>
            <a:off x="395536" y="2420888"/>
            <a:ext cx="8352928" cy="3850349"/>
          </a:xfrm>
          <a:prstGeom prst="rect">
            <a:avLst/>
          </a:prstGeom>
          <a:noFill/>
        </p:spPr>
        <p:txBody>
          <a:bodyPr wrap="square">
            <a:spAutoFit/>
          </a:bodyPr>
          <a:lstStyle/>
          <a:p>
            <a:pPr marL="285750" indent="-285750" algn="just">
              <a:lnSpc>
                <a:spcPct val="107000"/>
              </a:lnSpc>
              <a:spcAft>
                <a:spcPts val="800"/>
              </a:spcAft>
              <a:buFont typeface="Wingdings" panose="05000000000000000000" pitchFamily="2" charset="2"/>
              <a:buChar char="ü"/>
            </a:pPr>
            <a:r>
              <a:rPr lang="ca-ES" sz="1600" dirty="0">
                <a:latin typeface="Helvetica" panose="020B0604020202020204" pitchFamily="34" charset="0"/>
                <a:ea typeface="Calibri" panose="020F0502020204030204" pitchFamily="34" charset="0"/>
                <a:cs typeface="Helvetica" panose="020B0604020202020204" pitchFamily="34" charset="0"/>
              </a:rPr>
              <a:t>Dins els dos mesos següents a la data en què s’hagi conegut o s’hauria d’haver conegut la situació de insolvència. (art 5 TRLC).</a:t>
            </a:r>
          </a:p>
          <a:p>
            <a:pPr lvl="1" algn="just">
              <a:lnSpc>
                <a:spcPct val="107000"/>
              </a:lnSpc>
              <a:spcAft>
                <a:spcPts val="800"/>
              </a:spcAft>
            </a:pPr>
            <a:r>
              <a:rPr lang="ca-ES" sz="1600" dirty="0">
                <a:latin typeface="Helvetica" panose="020B0604020202020204" pitchFamily="34" charset="0"/>
                <a:ea typeface="Calibri" panose="020F0502020204030204" pitchFamily="34" charset="0"/>
                <a:cs typeface="Helvetica" panose="020B0604020202020204" pitchFamily="34" charset="0"/>
              </a:rPr>
              <a:t>Correspon al CR  el control permanent i directe de la gestió de la direcció, quan procedeixi (art 53 L12/2015 de Cooperatives)</a:t>
            </a:r>
          </a:p>
          <a:p>
            <a:pPr lvl="1" algn="just">
              <a:lnSpc>
                <a:spcPct val="107000"/>
              </a:lnSpc>
              <a:spcAft>
                <a:spcPts val="800"/>
              </a:spcAft>
            </a:pPr>
            <a:r>
              <a:rPr lang="ca-ES" sz="1600" dirty="0">
                <a:latin typeface="Helvetica" panose="020B0604020202020204" pitchFamily="34" charset="0"/>
                <a:ea typeface="Calibri" panose="020F0502020204030204" pitchFamily="34" charset="0"/>
                <a:cs typeface="Helvetica" panose="020B0604020202020204" pitchFamily="34" charset="0"/>
              </a:rPr>
              <a:t>Obligació de celebrar reunions trimestrals del Consell Rector (art. 57.f L12/2015 de Cooperatives)</a:t>
            </a:r>
          </a:p>
          <a:p>
            <a:pPr lvl="1" algn="just">
              <a:lnSpc>
                <a:spcPct val="107000"/>
              </a:lnSpc>
              <a:spcAft>
                <a:spcPts val="800"/>
              </a:spcAft>
            </a:pPr>
            <a:endParaRPr lang="ca-ES" sz="1600" dirty="0">
              <a:latin typeface="Helvetica" panose="020B0604020202020204" pitchFamily="34" charset="0"/>
              <a:ea typeface="Calibri" panose="020F0502020204030204" pitchFamily="34" charset="0"/>
              <a:cs typeface="Helvetica" panose="020B0604020202020204" pitchFamily="34" charset="0"/>
            </a:endParaRPr>
          </a:p>
          <a:p>
            <a:pPr marL="285750" indent="-285750" algn="just">
              <a:lnSpc>
                <a:spcPct val="107000"/>
              </a:lnSpc>
              <a:spcAft>
                <a:spcPts val="800"/>
              </a:spcAft>
              <a:buFont typeface="Wingdings" panose="05000000000000000000" pitchFamily="2" charset="2"/>
              <a:buChar char="ü"/>
            </a:pPr>
            <a:r>
              <a:rPr lang="ca-ES" sz="1600" dirty="0">
                <a:latin typeface="Helvetica" panose="020B0604020202020204" pitchFamily="34" charset="0"/>
                <a:ea typeface="Calibri" panose="020F0502020204030204" pitchFamily="34" charset="0"/>
                <a:cs typeface="Helvetica" panose="020B0604020202020204" pitchFamily="34" charset="0"/>
              </a:rPr>
              <a:t>Possibilitat d’acollir-se a alguna de les institucions </a:t>
            </a:r>
            <a:r>
              <a:rPr lang="ca-ES" sz="1600" dirty="0" err="1">
                <a:latin typeface="Helvetica" panose="020B0604020202020204" pitchFamily="34" charset="0"/>
                <a:ea typeface="Calibri" panose="020F0502020204030204" pitchFamily="34" charset="0"/>
                <a:cs typeface="Helvetica" panose="020B0604020202020204" pitchFamily="34" charset="0"/>
              </a:rPr>
              <a:t>pre</a:t>
            </a:r>
            <a:r>
              <a:rPr lang="ca-ES" sz="1600" dirty="0">
                <a:latin typeface="Helvetica" panose="020B0604020202020204" pitchFamily="34" charset="0"/>
                <a:ea typeface="Calibri" panose="020F0502020204030204" pitchFamily="34" charset="0"/>
                <a:cs typeface="Helvetica" panose="020B0604020202020204" pitchFamily="34" charset="0"/>
              </a:rPr>
              <a:t>-concursals. S’allarga el termini 4 mesos més (art 595 TRLC).</a:t>
            </a:r>
          </a:p>
          <a:p>
            <a:pPr marL="285750" indent="-285750" algn="just">
              <a:lnSpc>
                <a:spcPct val="107000"/>
              </a:lnSpc>
              <a:spcAft>
                <a:spcPts val="800"/>
              </a:spcAft>
              <a:buFont typeface="Wingdings" panose="05000000000000000000" pitchFamily="2" charset="2"/>
              <a:buChar char="ü"/>
            </a:pPr>
            <a:r>
              <a:rPr lang="ca-ES" sz="1600" dirty="0">
                <a:latin typeface="Helvetica" panose="020B0604020202020204" pitchFamily="34" charset="0"/>
                <a:ea typeface="Calibri" panose="020F0502020204030204" pitchFamily="34" charset="0"/>
                <a:cs typeface="Helvetica" panose="020B0604020202020204" pitchFamily="34" charset="0"/>
              </a:rPr>
              <a:t>Moratòria derivada del COVID: no obligació legal de presentar concurs fins a 31/12/2021</a:t>
            </a:r>
          </a:p>
          <a:p>
            <a:pPr algn="just">
              <a:lnSpc>
                <a:spcPct val="107000"/>
              </a:lnSpc>
              <a:spcAft>
                <a:spcPts val="800"/>
              </a:spcAft>
            </a:pPr>
            <a:endParaRPr lang="ca-ES" sz="1600" dirty="0">
              <a:effectLst/>
              <a:latin typeface="Helvetica" panose="020B0604020202020204" pitchFamily="34" charset="0"/>
              <a:ea typeface="Calibri" panose="020F0502020204030204" pitchFamily="34" charset="0"/>
              <a:cs typeface="Helvetica" panose="020B0604020202020204" pitchFamily="34" charset="0"/>
            </a:endParaRPr>
          </a:p>
        </p:txBody>
      </p:sp>
    </p:spTree>
    <p:extLst>
      <p:ext uri="{BB962C8B-B14F-4D97-AF65-F5344CB8AC3E}">
        <p14:creationId xmlns:p14="http://schemas.microsoft.com/office/powerpoint/2010/main" val="31621961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F5EBCB4C-F336-4733-9D3B-FCB54B77A0D1}"/>
              </a:ext>
            </a:extLst>
          </p:cNvPr>
          <p:cNvSpPr>
            <a:spLocks noChangeArrowheads="1"/>
          </p:cNvSpPr>
          <p:nvPr/>
        </p:nvSpPr>
        <p:spPr bwMode="auto">
          <a:xfrm>
            <a:off x="0" y="1196752"/>
            <a:ext cx="9142888" cy="688412"/>
          </a:xfrm>
          <a:prstGeom prst="rect">
            <a:avLst/>
          </a:prstGeom>
          <a:solidFill>
            <a:srgbClr val="E50038"/>
          </a:solidFill>
          <a:ln w="9525">
            <a:noFill/>
            <a:round/>
            <a:headEnd/>
            <a:tailEnd/>
          </a:ln>
        </p:spPr>
        <p:txBody>
          <a:bodyPr lIns="75222" tIns="37611" rIns="75222" bIns="37611" anchor="ctr"/>
          <a:lstStyle/>
          <a:p>
            <a:pPr marL="71978" algn="ctr" defTabSz="914116"/>
            <a:r>
              <a:rPr lang="ca-ES" sz="1633" b="1" dirty="0">
                <a:solidFill>
                  <a:schemeClr val="bg1"/>
                </a:solidFill>
                <a:latin typeface="Helvetica" panose="020B0604020202020204" pitchFamily="34" charset="0"/>
                <a:ea typeface="Arial Unicode MS" panose="020B0604020202020204" pitchFamily="34" charset="-128"/>
                <a:cs typeface="Helvetica" panose="020B0604020202020204" pitchFamily="34" charset="0"/>
              </a:rPr>
              <a:t>ÓRGAN COMPETENT PER DECIDIR SOBRE LA PRESENTACIÓ DEL CONCURS</a:t>
            </a:r>
          </a:p>
        </p:txBody>
      </p:sp>
      <p:sp>
        <p:nvSpPr>
          <p:cNvPr id="6" name="CuadroTexto 5">
            <a:extLst>
              <a:ext uri="{FF2B5EF4-FFF2-40B4-BE49-F238E27FC236}">
                <a16:creationId xmlns:a16="http://schemas.microsoft.com/office/drawing/2014/main" id="{CD6868A4-4B08-44E8-AF93-56D38279D9A9}"/>
              </a:ext>
            </a:extLst>
          </p:cNvPr>
          <p:cNvSpPr txBox="1"/>
          <p:nvPr/>
        </p:nvSpPr>
        <p:spPr>
          <a:xfrm>
            <a:off x="430706" y="2276872"/>
            <a:ext cx="8281476" cy="3952942"/>
          </a:xfrm>
          <a:prstGeom prst="rect">
            <a:avLst/>
          </a:prstGeom>
          <a:noFill/>
        </p:spPr>
        <p:txBody>
          <a:bodyPr wrap="square">
            <a:spAutoFit/>
          </a:bodyPr>
          <a:lstStyle/>
          <a:p>
            <a:pPr algn="just">
              <a:lnSpc>
                <a:spcPct val="107000"/>
              </a:lnSpc>
              <a:spcAft>
                <a:spcPts val="800"/>
              </a:spcAft>
            </a:pPr>
            <a:r>
              <a:rPr lang="ca-ES" sz="1600" dirty="0">
                <a:latin typeface="Helvetica" panose="020B0604020202020204" pitchFamily="34" charset="0"/>
                <a:ea typeface="Calibri" panose="020F0502020204030204" pitchFamily="34" charset="0"/>
                <a:cs typeface="Helvetica" panose="020B0604020202020204" pitchFamily="34" charset="0"/>
              </a:rPr>
              <a:t>L’òrgan competent per sol·licitar la declaració de concurs és l’òrgan d’administració o liquidació (art 3.1 TRLC).</a:t>
            </a:r>
          </a:p>
          <a:p>
            <a:pPr algn="just">
              <a:lnSpc>
                <a:spcPct val="107000"/>
              </a:lnSpc>
              <a:spcAft>
                <a:spcPts val="800"/>
              </a:spcAft>
            </a:pPr>
            <a:endParaRPr lang="ca-ES" sz="1600" dirty="0">
              <a:latin typeface="Helvetica" panose="020B0604020202020204" pitchFamily="34" charset="0"/>
              <a:ea typeface="Calibri" panose="020F0502020204030204" pitchFamily="34" charset="0"/>
              <a:cs typeface="Helvetica" panose="020B0604020202020204" pitchFamily="34" charset="0"/>
            </a:endParaRPr>
          </a:p>
          <a:p>
            <a:pPr algn="just">
              <a:lnSpc>
                <a:spcPct val="107000"/>
              </a:lnSpc>
              <a:spcAft>
                <a:spcPts val="800"/>
              </a:spcAft>
            </a:pPr>
            <a:r>
              <a:rPr lang="ca-ES" sz="1600" dirty="0">
                <a:latin typeface="Helvetica" panose="020B0604020202020204" pitchFamily="34" charset="0"/>
                <a:ea typeface="Calibri" panose="020F0502020204030204" pitchFamily="34" charset="0"/>
                <a:cs typeface="Helvetica" panose="020B0604020202020204" pitchFamily="34" charset="0"/>
              </a:rPr>
              <a:t>La Llei de cooperatives no fa cap referència explicita a l’òrgan competent per sol·licitar el concurs de creditors.</a:t>
            </a:r>
          </a:p>
          <a:p>
            <a:pPr algn="just">
              <a:lnSpc>
                <a:spcPct val="107000"/>
              </a:lnSpc>
              <a:spcAft>
                <a:spcPts val="800"/>
              </a:spcAft>
            </a:pPr>
            <a:endParaRPr lang="ca-ES" sz="1600" dirty="0">
              <a:latin typeface="Helvetica" panose="020B0604020202020204" pitchFamily="34" charset="0"/>
              <a:ea typeface="Calibri" panose="020F0502020204030204" pitchFamily="34" charset="0"/>
              <a:cs typeface="Helvetica" panose="020B0604020202020204" pitchFamily="34" charset="0"/>
            </a:endParaRPr>
          </a:p>
          <a:p>
            <a:pPr algn="just">
              <a:lnSpc>
                <a:spcPct val="107000"/>
              </a:lnSpc>
              <a:spcAft>
                <a:spcPts val="800"/>
              </a:spcAft>
            </a:pPr>
            <a:r>
              <a:rPr lang="ca-ES" sz="1600" dirty="0">
                <a:latin typeface="Helvetica" panose="020B0604020202020204" pitchFamily="34" charset="0"/>
                <a:ea typeface="Calibri" panose="020F0502020204030204" pitchFamily="34" charset="0"/>
                <a:cs typeface="Helvetica" panose="020B0604020202020204" pitchFamily="34" charset="0"/>
              </a:rPr>
              <a:t>La competència per sol·licitar la liquidació dins el procediment concursal també correspon al Consell Rector.</a:t>
            </a:r>
          </a:p>
          <a:p>
            <a:pPr algn="just">
              <a:lnSpc>
                <a:spcPct val="107000"/>
              </a:lnSpc>
              <a:spcAft>
                <a:spcPts val="800"/>
              </a:spcAft>
            </a:pPr>
            <a:endParaRPr lang="ca-ES" sz="1600" dirty="0">
              <a:latin typeface="Helvetica" panose="020B0604020202020204" pitchFamily="34" charset="0"/>
              <a:ea typeface="Calibri" panose="020F0502020204030204" pitchFamily="34" charset="0"/>
              <a:cs typeface="Helvetica" panose="020B0604020202020204" pitchFamily="34" charset="0"/>
            </a:endParaRPr>
          </a:p>
          <a:p>
            <a:pPr algn="just">
              <a:lnSpc>
                <a:spcPct val="107000"/>
              </a:lnSpc>
              <a:spcAft>
                <a:spcPts val="800"/>
              </a:spcAft>
            </a:pPr>
            <a:r>
              <a:rPr lang="ca-ES" sz="1600" dirty="0">
                <a:latin typeface="Helvetica" panose="020B0604020202020204" pitchFamily="34" charset="0"/>
                <a:ea typeface="Calibri" panose="020F0502020204030204" pitchFamily="34" charset="0"/>
                <a:cs typeface="Helvetica" panose="020B0604020202020204" pitchFamily="34" charset="0"/>
              </a:rPr>
              <a:t>Diferenciar l’esfera interna de la externa. No és el mateix sol·licitar de liquidació que adoptar l’acord de liquidació. (AAP Madrid</a:t>
            </a:r>
            <a:r>
              <a:rPr lang="pt-BR" sz="1600" dirty="0">
                <a:latin typeface="Helvetica" panose="020B0604020202020204" pitchFamily="34" charset="0"/>
                <a:ea typeface="Calibri" panose="020F0502020204030204" pitchFamily="34" charset="0"/>
                <a:cs typeface="Helvetica" panose="020B0604020202020204" pitchFamily="34" charset="0"/>
              </a:rPr>
              <a:t>27-05-2016, nº 82/2016, rec. 111/2016)</a:t>
            </a:r>
            <a:endParaRPr lang="ca-ES" sz="1600" dirty="0">
              <a:effectLst/>
              <a:latin typeface="Helvetica" panose="020B0604020202020204" pitchFamily="34" charset="0"/>
              <a:ea typeface="Calibri" panose="020F0502020204030204" pitchFamily="34" charset="0"/>
              <a:cs typeface="Helvetica" panose="020B0604020202020204" pitchFamily="34" charset="0"/>
            </a:endParaRPr>
          </a:p>
          <a:p>
            <a:pPr algn="just">
              <a:lnSpc>
                <a:spcPct val="107000"/>
              </a:lnSpc>
              <a:spcAft>
                <a:spcPts val="800"/>
              </a:spcAft>
            </a:pPr>
            <a:endParaRPr lang="ca-ES" sz="1600" dirty="0">
              <a:effectLst/>
              <a:latin typeface="Helvetica" panose="020B0604020202020204" pitchFamily="34" charset="0"/>
              <a:ea typeface="Calibri" panose="020F0502020204030204" pitchFamily="34" charset="0"/>
              <a:cs typeface="Helvetica" panose="020B0604020202020204" pitchFamily="34" charset="0"/>
            </a:endParaRPr>
          </a:p>
        </p:txBody>
      </p:sp>
    </p:spTree>
    <p:extLst>
      <p:ext uri="{BB962C8B-B14F-4D97-AF65-F5344CB8AC3E}">
        <p14:creationId xmlns:p14="http://schemas.microsoft.com/office/powerpoint/2010/main" val="11723207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F5EBCB4C-F336-4733-9D3B-FCB54B77A0D1}"/>
              </a:ext>
            </a:extLst>
          </p:cNvPr>
          <p:cNvSpPr>
            <a:spLocks noChangeArrowheads="1"/>
          </p:cNvSpPr>
          <p:nvPr/>
        </p:nvSpPr>
        <p:spPr bwMode="auto">
          <a:xfrm>
            <a:off x="0" y="1196752"/>
            <a:ext cx="9142888" cy="688412"/>
          </a:xfrm>
          <a:prstGeom prst="rect">
            <a:avLst/>
          </a:prstGeom>
          <a:solidFill>
            <a:srgbClr val="E50038"/>
          </a:solidFill>
          <a:ln w="9525">
            <a:noFill/>
            <a:round/>
            <a:headEnd/>
            <a:tailEnd/>
          </a:ln>
        </p:spPr>
        <p:txBody>
          <a:bodyPr lIns="75222" tIns="37611" rIns="75222" bIns="37611" anchor="ctr"/>
          <a:lstStyle/>
          <a:p>
            <a:pPr algn="ctr">
              <a:lnSpc>
                <a:spcPct val="107000"/>
              </a:lnSpc>
              <a:spcAft>
                <a:spcPts val="800"/>
              </a:spcAft>
            </a:pPr>
            <a:r>
              <a:rPr lang="ca-ES" sz="1800" dirty="0">
                <a:solidFill>
                  <a:schemeClr val="bg1"/>
                </a:solidFill>
                <a:latin typeface="Helvetica" panose="020B0604020202020204" pitchFamily="34" charset="0"/>
                <a:ea typeface="Calibri" panose="020F0502020204030204" pitchFamily="34" charset="0"/>
                <a:cs typeface="Helvetica" panose="020B0604020202020204" pitchFamily="34" charset="0"/>
              </a:rPr>
              <a:t>AAP Madrid </a:t>
            </a:r>
            <a:r>
              <a:rPr lang="pt-BR" sz="1800" dirty="0">
                <a:solidFill>
                  <a:schemeClr val="bg1"/>
                </a:solidFill>
                <a:latin typeface="Helvetica" panose="020B0604020202020204" pitchFamily="34" charset="0"/>
                <a:ea typeface="Calibri" panose="020F0502020204030204" pitchFamily="34" charset="0"/>
                <a:cs typeface="Helvetica" panose="020B0604020202020204" pitchFamily="34" charset="0"/>
              </a:rPr>
              <a:t>27-05-2016, nº 82/2016, rec. 111/2016</a:t>
            </a:r>
            <a:endParaRPr lang="ca-ES" sz="1800" dirty="0">
              <a:effectLst/>
              <a:latin typeface="Helvetica" panose="020B0604020202020204" pitchFamily="34" charset="0"/>
              <a:ea typeface="Calibri" panose="020F0502020204030204" pitchFamily="34" charset="0"/>
              <a:cs typeface="Helvetica" panose="020B0604020202020204" pitchFamily="34" charset="0"/>
            </a:endParaRPr>
          </a:p>
        </p:txBody>
      </p:sp>
      <p:sp>
        <p:nvSpPr>
          <p:cNvPr id="6" name="CuadroTexto 5">
            <a:extLst>
              <a:ext uri="{FF2B5EF4-FFF2-40B4-BE49-F238E27FC236}">
                <a16:creationId xmlns:a16="http://schemas.microsoft.com/office/drawing/2014/main" id="{CD6868A4-4B08-44E8-AF93-56D38279D9A9}"/>
              </a:ext>
            </a:extLst>
          </p:cNvPr>
          <p:cNvSpPr txBox="1"/>
          <p:nvPr/>
        </p:nvSpPr>
        <p:spPr>
          <a:xfrm>
            <a:off x="539552" y="2479847"/>
            <a:ext cx="8281476" cy="3323987"/>
          </a:xfrm>
          <a:prstGeom prst="rect">
            <a:avLst/>
          </a:prstGeom>
          <a:noFill/>
        </p:spPr>
        <p:txBody>
          <a:bodyPr wrap="square">
            <a:spAutoFit/>
          </a:bodyPr>
          <a:lstStyle/>
          <a:p>
            <a:pPr algn="just"/>
            <a:r>
              <a:rPr lang="es-ES" sz="1400" b="0" i="1" u="none" strike="noStrike" baseline="0" dirty="0">
                <a:solidFill>
                  <a:srgbClr val="333333"/>
                </a:solidFill>
                <a:latin typeface="f1316r9a-7zs-eja-238ijw96whf39"/>
              </a:rPr>
              <a:t>Aun cuando la precedente consideración sería suficiente para la desestimación del recurso, no está de más añadir que, tal y como acertadamente han puesto de relieve tanto la concursada como su administración concursal, </a:t>
            </a:r>
            <a:r>
              <a:rPr lang="es-ES" sz="1400" b="0" i="1" u="none" strike="noStrike" baseline="0" dirty="0">
                <a:solidFill>
                  <a:srgbClr val="333333"/>
                </a:solidFill>
                <a:highlight>
                  <a:srgbClr val="FFFF00"/>
                </a:highlight>
                <a:latin typeface="f1316r9a-7zs-eja-238ijw96whf39"/>
              </a:rPr>
              <a:t>los apelantes confunden los requisitos legales del acuerdo de disolución y liquidación </a:t>
            </a:r>
            <a:r>
              <a:rPr lang="es-ES" sz="1400" b="0" i="1" u="none" strike="noStrike" baseline="0" dirty="0" err="1">
                <a:solidFill>
                  <a:srgbClr val="333333"/>
                </a:solidFill>
                <a:highlight>
                  <a:srgbClr val="FFFF00"/>
                </a:highlight>
                <a:latin typeface="f1316r9a-7zs-eja-238ijw96whf39"/>
              </a:rPr>
              <a:t>extraconcursal</a:t>
            </a:r>
            <a:r>
              <a:rPr lang="es-ES" sz="1400" b="0" i="1" u="none" strike="noStrike" baseline="0" dirty="0">
                <a:solidFill>
                  <a:srgbClr val="333333"/>
                </a:solidFill>
                <a:highlight>
                  <a:srgbClr val="FFFF00"/>
                </a:highlight>
                <a:latin typeface="f1316r9a-7zs-eja-238ijw96whf39"/>
              </a:rPr>
              <a:t> de una cooperativa con el acuerdo de liquidación concursal, que es un acuerdo que se adopta no por la sociedad sino por la autoridad judicial </a:t>
            </a:r>
            <a:r>
              <a:rPr lang="es-ES" sz="1400" b="0" i="1" u="none" strike="noStrike" baseline="0" dirty="0">
                <a:solidFill>
                  <a:srgbClr val="333333"/>
                </a:solidFill>
                <a:latin typeface="f1316r9a-7zs-eja-238ijw96whf39"/>
              </a:rPr>
              <a:t>y que se encuentra sometido a la disciplina propia de un tipo peculiar de proceso como lo es el concurso de acreedores, y, por lo tanto, a reglas y presupuestos completamente diferentes. De nada nos sirve, en dicho trance, afirmar que el acuerdo de disolución de una cooperativa se adopta por determinadas mayorías y compete a la asamblea general cuando no es eso lo que se ha decidido en el seno de la cooperativa que nos ocupa. </a:t>
            </a:r>
            <a:r>
              <a:rPr lang="es-ES" sz="1400" b="0" i="1" u="none" strike="noStrike" baseline="0" dirty="0">
                <a:solidFill>
                  <a:srgbClr val="333333"/>
                </a:solidFill>
                <a:highlight>
                  <a:srgbClr val="FFFF00"/>
                </a:highlight>
                <a:latin typeface="f1316r9a-7zs-eja-238ijw96whf39"/>
              </a:rPr>
              <a:t>De hecho, correspondiendo al consejo rector de una cooperativa todas aquellas competencias no expresamente atribuidas a otros órganos societarios ( Art. 39- 1 de la Ley de Cooperativas madrileña)</a:t>
            </a:r>
            <a:r>
              <a:rPr lang="es-ES" sz="1400" b="0" i="1" u="none" strike="noStrike" baseline="0" dirty="0">
                <a:solidFill>
                  <a:srgbClr val="333333"/>
                </a:solidFill>
                <a:latin typeface="f1316r9a-7zs-eja-238ijw96whf39"/>
              </a:rPr>
              <a:t>, de lo que se trataría sería de examinar si existe o no alguna norma que atribuya a la asamblea general competencia específica para adoptar la decisión de formular la solicitud prevista en el </a:t>
            </a:r>
            <a:r>
              <a:rPr lang="es-ES" sz="1400" b="0" i="1" u="none" strike="noStrike" baseline="0" dirty="0">
                <a:solidFill>
                  <a:srgbClr val="818DBD"/>
                </a:solidFill>
                <a:latin typeface="f1316r9a-7zs-eja-238ijw96whf39"/>
              </a:rPr>
              <a:t>Art. 142-1 de la Ley Concursal</a:t>
            </a:r>
            <a:r>
              <a:rPr lang="es-ES" sz="1400" b="0" i="1" u="none" strike="noStrike" baseline="0" dirty="0">
                <a:solidFill>
                  <a:srgbClr val="333333"/>
                </a:solidFill>
                <a:latin typeface="f1316r9a-7zs-eja-238ijw96whf39"/>
              </a:rPr>
              <a:t>. Y resultando claro que no existe tal norma especial, a quien corresponde la adopción de dicha decisión es precisamente al consejo rector en atención al </a:t>
            </a:r>
            <a:r>
              <a:rPr lang="es-ES" sz="1400" b="0" i="1" u="none" strike="noStrike" baseline="0" dirty="0">
                <a:solidFill>
                  <a:srgbClr val="333333"/>
                </a:solidFill>
                <a:highlight>
                  <a:srgbClr val="FFFF00"/>
                </a:highlight>
                <a:latin typeface="f1316r9a-7zs-eja-238ijw96whf39"/>
              </a:rPr>
              <a:t>carácter residual con que la ley define sus competencias.</a:t>
            </a:r>
            <a:endParaRPr lang="ca-ES" sz="1400" b="1" i="1" dirty="0">
              <a:solidFill>
                <a:srgbClr val="FF0000"/>
              </a:solidFill>
              <a:highlight>
                <a:srgbClr val="FFFF00"/>
              </a:highlight>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9313335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F5EBCB4C-F336-4733-9D3B-FCB54B77A0D1}"/>
              </a:ext>
            </a:extLst>
          </p:cNvPr>
          <p:cNvSpPr>
            <a:spLocks noChangeArrowheads="1"/>
          </p:cNvSpPr>
          <p:nvPr/>
        </p:nvSpPr>
        <p:spPr bwMode="auto">
          <a:xfrm>
            <a:off x="0" y="1196752"/>
            <a:ext cx="9142888" cy="688412"/>
          </a:xfrm>
          <a:prstGeom prst="rect">
            <a:avLst/>
          </a:prstGeom>
          <a:solidFill>
            <a:srgbClr val="E50038"/>
          </a:solidFill>
          <a:ln w="9525">
            <a:noFill/>
            <a:round/>
            <a:headEnd/>
            <a:tailEnd/>
          </a:ln>
        </p:spPr>
        <p:txBody>
          <a:bodyPr lIns="75222" tIns="37611" rIns="75222" bIns="37611" anchor="ctr"/>
          <a:lstStyle/>
          <a:p>
            <a:pPr marL="71978" algn="ctr" defTabSz="914116"/>
            <a:r>
              <a:rPr lang="ca-ES" sz="1633" b="1" dirty="0">
                <a:solidFill>
                  <a:schemeClr val="bg1"/>
                </a:solidFill>
                <a:latin typeface="Helvetica" panose="020B0604020202020204" pitchFamily="34" charset="0"/>
                <a:ea typeface="Arial Unicode MS" panose="020B0604020202020204" pitchFamily="34" charset="-128"/>
                <a:cs typeface="Helvetica" panose="020B0604020202020204" pitchFamily="34" charset="0"/>
              </a:rPr>
              <a:t>LA RESPONSABILITAT CONCURSAL. LA PEÇA DE QUALIFICACIÓ</a:t>
            </a:r>
          </a:p>
        </p:txBody>
      </p:sp>
      <p:sp>
        <p:nvSpPr>
          <p:cNvPr id="6" name="CuadroTexto 5">
            <a:extLst>
              <a:ext uri="{FF2B5EF4-FFF2-40B4-BE49-F238E27FC236}">
                <a16:creationId xmlns:a16="http://schemas.microsoft.com/office/drawing/2014/main" id="{CD6868A4-4B08-44E8-AF93-56D38279D9A9}"/>
              </a:ext>
            </a:extLst>
          </p:cNvPr>
          <p:cNvSpPr txBox="1"/>
          <p:nvPr/>
        </p:nvSpPr>
        <p:spPr>
          <a:xfrm>
            <a:off x="394980" y="2348880"/>
            <a:ext cx="8281476" cy="3162532"/>
          </a:xfrm>
          <a:prstGeom prst="rect">
            <a:avLst/>
          </a:prstGeom>
          <a:noFill/>
        </p:spPr>
        <p:txBody>
          <a:bodyPr wrap="square">
            <a:spAutoFit/>
          </a:bodyPr>
          <a:lstStyle/>
          <a:p>
            <a:pPr algn="ctr">
              <a:lnSpc>
                <a:spcPct val="107000"/>
              </a:lnSpc>
              <a:spcAft>
                <a:spcPts val="800"/>
              </a:spcAft>
            </a:pPr>
            <a:r>
              <a:rPr lang="ca-ES" sz="1600" dirty="0">
                <a:latin typeface="Helvetica" panose="020B0604020202020204" pitchFamily="34" charset="0"/>
                <a:ea typeface="Calibri" panose="020F0502020204030204" pitchFamily="34" charset="0"/>
                <a:cs typeface="Helvetica" panose="020B0604020202020204" pitchFamily="34" charset="0"/>
              </a:rPr>
              <a:t> </a:t>
            </a:r>
          </a:p>
          <a:p>
            <a:pPr marL="285750" indent="-285750" algn="just">
              <a:lnSpc>
                <a:spcPct val="107000"/>
              </a:lnSpc>
              <a:spcAft>
                <a:spcPts val="800"/>
              </a:spcAft>
              <a:buFont typeface="Wingdings" panose="05000000000000000000" pitchFamily="2" charset="2"/>
              <a:buChar char="ü"/>
            </a:pPr>
            <a:r>
              <a:rPr lang="ca-ES" sz="1600" dirty="0">
                <a:latin typeface="Helvetica" panose="020B0604020202020204" pitchFamily="34" charset="0"/>
                <a:ea typeface="Calibri" panose="020F0502020204030204" pitchFamily="34" charset="0"/>
                <a:cs typeface="Helvetica" panose="020B0604020202020204" pitchFamily="34" charset="0"/>
              </a:rPr>
              <a:t>Analitzar les causes de la insolvència a fi de determinar si el concurs pot ser qualificat com a culpable o fortuït</a:t>
            </a:r>
          </a:p>
          <a:p>
            <a:pPr marL="285750" indent="-285750" algn="just">
              <a:lnSpc>
                <a:spcPct val="107000"/>
              </a:lnSpc>
              <a:spcAft>
                <a:spcPts val="800"/>
              </a:spcAft>
              <a:buFont typeface="Wingdings" panose="05000000000000000000" pitchFamily="2" charset="2"/>
              <a:buChar char="ü"/>
            </a:pPr>
            <a:endParaRPr lang="ca-ES" sz="1600" dirty="0">
              <a:latin typeface="Helvetica" panose="020B0604020202020204" pitchFamily="34" charset="0"/>
              <a:ea typeface="Calibri" panose="020F0502020204030204" pitchFamily="34" charset="0"/>
              <a:cs typeface="Helvetica" panose="020B0604020202020204" pitchFamily="34" charset="0"/>
            </a:endParaRPr>
          </a:p>
          <a:p>
            <a:pPr marL="285750" indent="-285750" algn="just">
              <a:lnSpc>
                <a:spcPct val="107000"/>
              </a:lnSpc>
              <a:spcAft>
                <a:spcPts val="800"/>
              </a:spcAft>
              <a:buFont typeface="Wingdings" panose="05000000000000000000" pitchFamily="2" charset="2"/>
              <a:buChar char="ü"/>
            </a:pPr>
            <a:r>
              <a:rPr lang="ca-ES" sz="1600" dirty="0">
                <a:latin typeface="Helvetica" panose="020B0604020202020204" pitchFamily="34" charset="0"/>
                <a:ea typeface="Calibri" panose="020F0502020204030204" pitchFamily="34" charset="0"/>
                <a:cs typeface="Helvetica" panose="020B0604020202020204" pitchFamily="34" charset="0"/>
              </a:rPr>
              <a:t>Determinar les persones responsables de la insolvència </a:t>
            </a:r>
          </a:p>
          <a:p>
            <a:pPr marL="285750" indent="-285750" algn="just">
              <a:lnSpc>
                <a:spcPct val="107000"/>
              </a:lnSpc>
              <a:spcAft>
                <a:spcPts val="800"/>
              </a:spcAft>
              <a:buFont typeface="Wingdings" panose="05000000000000000000" pitchFamily="2" charset="2"/>
              <a:buChar char="ü"/>
            </a:pPr>
            <a:endParaRPr lang="ca-ES" sz="1600" dirty="0">
              <a:latin typeface="Helvetica" panose="020B0604020202020204" pitchFamily="34" charset="0"/>
              <a:ea typeface="Calibri" panose="020F0502020204030204" pitchFamily="34" charset="0"/>
              <a:cs typeface="Helvetica" panose="020B0604020202020204" pitchFamily="34" charset="0"/>
            </a:endParaRPr>
          </a:p>
          <a:p>
            <a:pPr marL="285750" indent="-285750" algn="just">
              <a:lnSpc>
                <a:spcPct val="107000"/>
              </a:lnSpc>
              <a:spcAft>
                <a:spcPts val="800"/>
              </a:spcAft>
              <a:buFont typeface="Wingdings" panose="05000000000000000000" pitchFamily="2" charset="2"/>
              <a:buChar char="ü"/>
            </a:pPr>
            <a:r>
              <a:rPr lang="ca-ES" sz="1600" dirty="0">
                <a:latin typeface="Helvetica" panose="020B0604020202020204" pitchFamily="34" charset="0"/>
                <a:ea typeface="Calibri" panose="020F0502020204030204" pitchFamily="34" charset="0"/>
                <a:cs typeface="Helvetica" panose="020B0604020202020204" pitchFamily="34" charset="0"/>
              </a:rPr>
              <a:t>Determinar les conseqüències de la declaració de culpabilitat</a:t>
            </a:r>
          </a:p>
          <a:p>
            <a:pPr algn="just">
              <a:lnSpc>
                <a:spcPct val="107000"/>
              </a:lnSpc>
              <a:spcAft>
                <a:spcPts val="800"/>
              </a:spcAft>
            </a:pPr>
            <a:endParaRPr lang="ca-ES" sz="1600" dirty="0">
              <a:latin typeface="Helvetica" panose="020B0604020202020204" pitchFamily="34" charset="0"/>
              <a:ea typeface="Calibri" panose="020F0502020204030204" pitchFamily="34" charset="0"/>
              <a:cs typeface="Helvetica" panose="020B0604020202020204" pitchFamily="34" charset="0"/>
            </a:endParaRPr>
          </a:p>
          <a:p>
            <a:pPr algn="just">
              <a:lnSpc>
                <a:spcPct val="107000"/>
              </a:lnSpc>
              <a:spcAft>
                <a:spcPts val="800"/>
              </a:spcAft>
            </a:pPr>
            <a:r>
              <a:rPr lang="ca-ES" sz="1600" dirty="0">
                <a:latin typeface="Helvetica" panose="020B0604020202020204" pitchFamily="34" charset="0"/>
                <a:ea typeface="Calibri" panose="020F0502020204030204" pitchFamily="34" charset="0"/>
                <a:cs typeface="Helvetica" panose="020B0604020202020204" pitchFamily="34" charset="0"/>
              </a:rPr>
              <a:t>Efectes merament civils, que no vinculen la jurisdicció penal.</a:t>
            </a:r>
            <a:endParaRPr lang="ca-ES" sz="1600" dirty="0">
              <a:effectLst/>
              <a:latin typeface="Helvetica" panose="020B0604020202020204" pitchFamily="34" charset="0"/>
              <a:ea typeface="Calibri" panose="020F0502020204030204" pitchFamily="34" charset="0"/>
              <a:cs typeface="Helvetica" panose="020B0604020202020204" pitchFamily="34" charset="0"/>
            </a:endParaRPr>
          </a:p>
        </p:txBody>
      </p:sp>
    </p:spTree>
    <p:extLst>
      <p:ext uri="{BB962C8B-B14F-4D97-AF65-F5344CB8AC3E}">
        <p14:creationId xmlns:p14="http://schemas.microsoft.com/office/powerpoint/2010/main" val="18641000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F5EBCB4C-F336-4733-9D3B-FCB54B77A0D1}"/>
              </a:ext>
            </a:extLst>
          </p:cNvPr>
          <p:cNvSpPr>
            <a:spLocks noChangeArrowheads="1"/>
          </p:cNvSpPr>
          <p:nvPr/>
        </p:nvSpPr>
        <p:spPr bwMode="auto">
          <a:xfrm>
            <a:off x="0" y="1196752"/>
            <a:ext cx="9142888" cy="688412"/>
          </a:xfrm>
          <a:prstGeom prst="rect">
            <a:avLst/>
          </a:prstGeom>
          <a:solidFill>
            <a:srgbClr val="E50038"/>
          </a:solidFill>
          <a:ln w="9525">
            <a:noFill/>
            <a:round/>
            <a:headEnd/>
            <a:tailEnd/>
          </a:ln>
        </p:spPr>
        <p:txBody>
          <a:bodyPr lIns="75222" tIns="37611" rIns="75222" bIns="37611" anchor="ctr"/>
          <a:lstStyle/>
          <a:p>
            <a:pPr marL="71978" marR="0" lvl="0" indent="0" algn="ctr" defTabSz="914116" rtl="0" eaLnBrk="1" fontAlgn="auto" latinLnBrk="0" hangingPunct="1">
              <a:lnSpc>
                <a:spcPct val="100000"/>
              </a:lnSpc>
              <a:spcBef>
                <a:spcPts val="0"/>
              </a:spcBef>
              <a:spcAft>
                <a:spcPts val="0"/>
              </a:spcAft>
              <a:buClrTx/>
              <a:buSzTx/>
              <a:buFontTx/>
              <a:buNone/>
              <a:tabLst/>
              <a:defRPr/>
            </a:pPr>
            <a:r>
              <a:rPr lang="ca-ES" sz="1633" b="1" dirty="0">
                <a:solidFill>
                  <a:prstClr val="white"/>
                </a:solidFill>
                <a:latin typeface="Helvetica" panose="020B0604020202020204" pitchFamily="34" charset="0"/>
                <a:ea typeface="Arial Unicode MS" panose="020B0604020202020204" pitchFamily="34" charset="-128"/>
                <a:cs typeface="Helvetica" panose="020B0604020202020204" pitchFamily="34" charset="0"/>
              </a:rPr>
              <a:t>PERSONES AFECTADES PER LA PEÇA DE QUALIFICACIÓ</a:t>
            </a:r>
            <a:endParaRPr kumimoji="0" lang="ca-ES" sz="1633" b="1" i="0" u="none" strike="noStrike" kern="1200" cap="none" spc="0" normalizeH="0" baseline="0" noProof="0" dirty="0">
              <a:ln>
                <a:noFill/>
              </a:ln>
              <a:solidFill>
                <a:prstClr val="white"/>
              </a:solidFill>
              <a:effectLst/>
              <a:uLnTx/>
              <a:uFillTx/>
              <a:latin typeface="Helvetica" panose="020B0604020202020204" pitchFamily="34" charset="0"/>
              <a:ea typeface="Arial Unicode MS" panose="020B0604020202020204" pitchFamily="34" charset="-128"/>
              <a:cs typeface="Helvetica" panose="020B0604020202020204" pitchFamily="34" charset="0"/>
            </a:endParaRPr>
          </a:p>
        </p:txBody>
      </p:sp>
      <p:sp>
        <p:nvSpPr>
          <p:cNvPr id="6" name="CuadroTexto 5">
            <a:extLst>
              <a:ext uri="{FF2B5EF4-FFF2-40B4-BE49-F238E27FC236}">
                <a16:creationId xmlns:a16="http://schemas.microsoft.com/office/drawing/2014/main" id="{CD6868A4-4B08-44E8-AF93-56D38279D9A9}"/>
              </a:ext>
            </a:extLst>
          </p:cNvPr>
          <p:cNvSpPr txBox="1"/>
          <p:nvPr/>
        </p:nvSpPr>
        <p:spPr>
          <a:xfrm>
            <a:off x="1691680" y="2348880"/>
            <a:ext cx="5832648" cy="4158126"/>
          </a:xfrm>
          <a:prstGeom prst="rect">
            <a:avLst/>
          </a:prstGeom>
          <a:noFill/>
        </p:spPr>
        <p:txBody>
          <a:bodyPr wrap="square">
            <a:spAutoFit/>
          </a:bodyPr>
          <a:lstStyle/>
          <a:p>
            <a:pPr marL="285750" marR="0" lvl="0" indent="-285750" algn="just" defTabSz="914400" rtl="0" eaLnBrk="1" fontAlgn="auto" latinLnBrk="0" hangingPunct="1">
              <a:lnSpc>
                <a:spcPct val="107000"/>
              </a:lnSpc>
              <a:spcBef>
                <a:spcPts val="0"/>
              </a:spcBef>
              <a:spcAft>
                <a:spcPts val="800"/>
              </a:spcAft>
              <a:buClrTx/>
              <a:buSzTx/>
              <a:buFont typeface="Wingdings" panose="05000000000000000000" pitchFamily="2" charset="2"/>
              <a:buChar char="ü"/>
              <a:tabLst/>
              <a:defRPr/>
            </a:pPr>
            <a:r>
              <a:rPr kumimoji="0" lang="ca-ES" sz="1600" b="1" i="0" u="none" strike="noStrike" kern="1200" cap="none" spc="0" normalizeH="0" baseline="0" noProof="0" dirty="0">
                <a:ln>
                  <a:noFill/>
                </a:ln>
                <a:solidFill>
                  <a:prstClr val="black"/>
                </a:solidFill>
                <a:effectLst/>
                <a:uLnTx/>
                <a:uFillTx/>
                <a:latin typeface="Helvetica" panose="020B0604020202020204" pitchFamily="34" charset="0"/>
                <a:ea typeface="Calibri" panose="020F0502020204030204" pitchFamily="34" charset="0"/>
                <a:cs typeface="Helvetica" panose="020B0604020202020204" pitchFamily="34" charset="0"/>
              </a:rPr>
              <a:t>Administradors o liquidadors </a:t>
            </a:r>
            <a:r>
              <a:rPr kumimoji="0" lang="ca-ES" sz="1600" b="0" i="0" u="none" strike="noStrike" kern="1200" cap="none" spc="0" normalizeH="0" baseline="0" noProof="0" dirty="0">
                <a:ln>
                  <a:noFill/>
                </a:ln>
                <a:solidFill>
                  <a:prstClr val="black"/>
                </a:solidFill>
                <a:effectLst/>
                <a:uLnTx/>
                <a:uFillTx/>
                <a:latin typeface="Helvetica" panose="020B0604020202020204" pitchFamily="34" charset="0"/>
                <a:ea typeface="Calibri" panose="020F0502020204030204" pitchFamily="34" charset="0"/>
                <a:cs typeface="Helvetica" panose="020B0604020202020204" pitchFamily="34" charset="0"/>
              </a:rPr>
              <a:t>de dret. En el cas de cooperatives, els membres del Consell Rector.</a:t>
            </a:r>
          </a:p>
          <a:p>
            <a:pPr marL="285750" marR="0" lvl="0" indent="-285750" algn="just" defTabSz="914400" rtl="0" eaLnBrk="1" fontAlgn="auto" latinLnBrk="0" hangingPunct="1">
              <a:lnSpc>
                <a:spcPct val="107000"/>
              </a:lnSpc>
              <a:spcBef>
                <a:spcPts val="0"/>
              </a:spcBef>
              <a:spcAft>
                <a:spcPts val="800"/>
              </a:spcAft>
              <a:buClrTx/>
              <a:buSzTx/>
              <a:buFont typeface="Wingdings" panose="05000000000000000000" pitchFamily="2" charset="2"/>
              <a:buChar char="ü"/>
              <a:tabLst/>
              <a:defRPr/>
            </a:pPr>
            <a:endParaRPr lang="ca-ES" sz="1600" dirty="0">
              <a:solidFill>
                <a:prstClr val="black"/>
              </a:solidFill>
              <a:latin typeface="Helvetica" panose="020B0604020202020204" pitchFamily="34" charset="0"/>
              <a:ea typeface="Calibri" panose="020F0502020204030204" pitchFamily="34" charset="0"/>
              <a:cs typeface="Helvetica" panose="020B0604020202020204" pitchFamily="34" charset="0"/>
            </a:endParaRPr>
          </a:p>
          <a:p>
            <a:pPr marL="285750" marR="0" lvl="0" indent="-285750" algn="just" defTabSz="914400" rtl="0" eaLnBrk="1" fontAlgn="auto" latinLnBrk="0" hangingPunct="1">
              <a:lnSpc>
                <a:spcPct val="107000"/>
              </a:lnSpc>
              <a:spcBef>
                <a:spcPts val="0"/>
              </a:spcBef>
              <a:spcAft>
                <a:spcPts val="800"/>
              </a:spcAft>
              <a:buClrTx/>
              <a:buSzTx/>
              <a:buFont typeface="Wingdings" panose="05000000000000000000" pitchFamily="2" charset="2"/>
              <a:buChar char="ü"/>
              <a:tabLst/>
              <a:defRPr/>
            </a:pPr>
            <a:r>
              <a:rPr lang="ca-ES" sz="1600" b="1" dirty="0">
                <a:solidFill>
                  <a:prstClr val="black"/>
                </a:solidFill>
                <a:latin typeface="Helvetica" panose="020B0604020202020204" pitchFamily="34" charset="0"/>
                <a:ea typeface="Calibri" panose="020F0502020204030204" pitchFamily="34" charset="0"/>
                <a:cs typeface="Helvetica" panose="020B0604020202020204" pitchFamily="34" charset="0"/>
              </a:rPr>
              <a:t>Administradors de fet</a:t>
            </a:r>
          </a:p>
          <a:p>
            <a:pPr marL="285750" marR="0" lvl="0" indent="-285750" algn="just" defTabSz="914400" rtl="0" eaLnBrk="1" fontAlgn="auto" latinLnBrk="0" hangingPunct="1">
              <a:lnSpc>
                <a:spcPct val="107000"/>
              </a:lnSpc>
              <a:spcBef>
                <a:spcPts val="0"/>
              </a:spcBef>
              <a:spcAft>
                <a:spcPts val="800"/>
              </a:spcAft>
              <a:buClrTx/>
              <a:buSzTx/>
              <a:buFont typeface="Wingdings" panose="05000000000000000000" pitchFamily="2" charset="2"/>
              <a:buChar char="ü"/>
              <a:tabLst/>
              <a:defRPr/>
            </a:pPr>
            <a:endParaRPr kumimoji="0" lang="ca-ES" sz="1600" b="1" i="0" u="none" strike="noStrike" kern="1200" cap="none" spc="0" normalizeH="0" baseline="0" noProof="0" dirty="0">
              <a:ln>
                <a:noFill/>
              </a:ln>
              <a:solidFill>
                <a:prstClr val="black"/>
              </a:solidFill>
              <a:effectLst/>
              <a:uLnTx/>
              <a:uFillTx/>
              <a:latin typeface="Helvetica" panose="020B0604020202020204" pitchFamily="34" charset="0"/>
              <a:ea typeface="Calibri" panose="020F0502020204030204" pitchFamily="34" charset="0"/>
              <a:cs typeface="Helvetica" panose="020B0604020202020204" pitchFamily="34" charset="0"/>
            </a:endParaRPr>
          </a:p>
          <a:p>
            <a:pPr marL="285750" marR="0" lvl="0" indent="-285750" algn="just" defTabSz="914400" rtl="0" eaLnBrk="1" fontAlgn="auto" latinLnBrk="0" hangingPunct="1">
              <a:lnSpc>
                <a:spcPct val="107000"/>
              </a:lnSpc>
              <a:spcBef>
                <a:spcPts val="0"/>
              </a:spcBef>
              <a:spcAft>
                <a:spcPts val="800"/>
              </a:spcAft>
              <a:buClrTx/>
              <a:buSzTx/>
              <a:buFont typeface="Wingdings" panose="05000000000000000000" pitchFamily="2" charset="2"/>
              <a:buChar char="ü"/>
              <a:tabLst/>
              <a:defRPr/>
            </a:pPr>
            <a:r>
              <a:rPr kumimoji="0" lang="ca-ES" sz="1600" b="1" i="0" u="none" strike="noStrike" kern="1200" cap="none" spc="0" normalizeH="0" baseline="0" noProof="0" dirty="0">
                <a:ln>
                  <a:noFill/>
                </a:ln>
                <a:solidFill>
                  <a:prstClr val="black"/>
                </a:solidFill>
                <a:effectLst/>
                <a:uLnTx/>
                <a:uFillTx/>
                <a:latin typeface="Helvetica" panose="020B0604020202020204" pitchFamily="34" charset="0"/>
                <a:ea typeface="Calibri" panose="020F0502020204030204" pitchFamily="34" charset="0"/>
                <a:cs typeface="Helvetica" panose="020B0604020202020204" pitchFamily="34" charset="0"/>
              </a:rPr>
              <a:t>Directors generals</a:t>
            </a:r>
          </a:p>
          <a:p>
            <a:pPr marL="285750" marR="0" lvl="0" indent="-285750" algn="just" defTabSz="914400" rtl="0" eaLnBrk="1" fontAlgn="auto" latinLnBrk="0" hangingPunct="1">
              <a:lnSpc>
                <a:spcPct val="107000"/>
              </a:lnSpc>
              <a:spcBef>
                <a:spcPts val="0"/>
              </a:spcBef>
              <a:spcAft>
                <a:spcPts val="800"/>
              </a:spcAft>
              <a:buClrTx/>
              <a:buSzTx/>
              <a:buFont typeface="Wingdings" panose="05000000000000000000" pitchFamily="2" charset="2"/>
              <a:buChar char="ü"/>
              <a:tabLst/>
              <a:defRPr/>
            </a:pPr>
            <a:endParaRPr lang="ca-ES" sz="1600" dirty="0">
              <a:solidFill>
                <a:prstClr val="black"/>
              </a:solidFill>
              <a:latin typeface="Helvetica" panose="020B0604020202020204" pitchFamily="34" charset="0"/>
              <a:ea typeface="Calibri" panose="020F0502020204030204" pitchFamily="34" charset="0"/>
              <a:cs typeface="Helvetica" panose="020B0604020202020204" pitchFamily="34" charset="0"/>
            </a:endParaRPr>
          </a:p>
          <a:p>
            <a:pPr marL="285750" marR="0" lvl="0" indent="-285750" algn="just" defTabSz="914400" rtl="0" eaLnBrk="1" fontAlgn="auto" latinLnBrk="0" hangingPunct="1">
              <a:lnSpc>
                <a:spcPct val="107000"/>
              </a:lnSpc>
              <a:spcBef>
                <a:spcPts val="0"/>
              </a:spcBef>
              <a:spcAft>
                <a:spcPts val="800"/>
              </a:spcAft>
              <a:buClrTx/>
              <a:buSzTx/>
              <a:buFont typeface="Wingdings" panose="05000000000000000000" pitchFamily="2" charset="2"/>
              <a:buChar char="ü"/>
              <a:tabLst/>
              <a:defRPr/>
            </a:pPr>
            <a:r>
              <a:rPr lang="ca-ES" sz="1600" dirty="0">
                <a:solidFill>
                  <a:prstClr val="black"/>
                </a:solidFill>
                <a:latin typeface="Helvetica" panose="020B0604020202020204" pitchFamily="34" charset="0"/>
                <a:ea typeface="Calibri" panose="020F0502020204030204" pitchFamily="34" charset="0"/>
                <a:cs typeface="Helvetica" panose="020B0604020202020204" pitchFamily="34" charset="0"/>
              </a:rPr>
              <a:t>A</a:t>
            </a:r>
            <a:r>
              <a:rPr kumimoji="0" lang="ca-ES" sz="1600" b="0" i="0" u="none" strike="noStrike" kern="1200" cap="none" spc="0" normalizeH="0" baseline="0" noProof="0" dirty="0" err="1">
                <a:ln>
                  <a:noFill/>
                </a:ln>
                <a:solidFill>
                  <a:prstClr val="black"/>
                </a:solidFill>
                <a:effectLst/>
                <a:uLnTx/>
                <a:uFillTx/>
                <a:latin typeface="Helvetica" panose="020B0604020202020204" pitchFamily="34" charset="0"/>
                <a:ea typeface="Calibri" panose="020F0502020204030204" pitchFamily="34" charset="0"/>
                <a:cs typeface="Helvetica" panose="020B0604020202020204" pitchFamily="34" charset="0"/>
              </a:rPr>
              <a:t>quells</a:t>
            </a:r>
            <a:r>
              <a:rPr kumimoji="0" lang="ca-ES" sz="1600" b="0" i="0" u="none" strike="noStrike" kern="1200" cap="none" spc="0" normalizeH="0" baseline="0" noProof="0" dirty="0">
                <a:ln>
                  <a:noFill/>
                </a:ln>
                <a:solidFill>
                  <a:prstClr val="black"/>
                </a:solidFill>
                <a:effectLst/>
                <a:uLnTx/>
                <a:uFillTx/>
                <a:latin typeface="Helvetica" panose="020B0604020202020204" pitchFamily="34" charset="0"/>
                <a:ea typeface="Calibri" panose="020F0502020204030204" pitchFamily="34" charset="0"/>
                <a:cs typeface="Helvetica" panose="020B0604020202020204" pitchFamily="34" charset="0"/>
              </a:rPr>
              <a:t>  que dins els </a:t>
            </a:r>
            <a:r>
              <a:rPr kumimoji="0" lang="ca-ES" sz="1600" b="1" i="0" u="none" strike="noStrike" kern="1200" cap="none" spc="0" normalizeH="0" baseline="0" noProof="0" dirty="0">
                <a:ln>
                  <a:noFill/>
                </a:ln>
                <a:solidFill>
                  <a:prstClr val="black"/>
                </a:solidFill>
                <a:effectLst/>
                <a:uLnTx/>
                <a:uFillTx/>
                <a:latin typeface="Helvetica" panose="020B0604020202020204" pitchFamily="34" charset="0"/>
                <a:ea typeface="Calibri" panose="020F0502020204030204" pitchFamily="34" charset="0"/>
                <a:cs typeface="Helvetica" panose="020B0604020202020204" pitchFamily="34" charset="0"/>
              </a:rPr>
              <a:t>dos darrers anys </a:t>
            </a:r>
            <a:r>
              <a:rPr kumimoji="0" lang="ca-ES" sz="1600" b="0" i="0" u="none" strike="noStrike" kern="1200" cap="none" spc="0" normalizeH="0" baseline="0" noProof="0" dirty="0">
                <a:ln>
                  <a:noFill/>
                </a:ln>
                <a:solidFill>
                  <a:prstClr val="black"/>
                </a:solidFill>
                <a:effectLst/>
                <a:uLnTx/>
                <a:uFillTx/>
                <a:latin typeface="Helvetica" panose="020B0604020202020204" pitchFamily="34" charset="0"/>
                <a:ea typeface="Calibri" panose="020F0502020204030204" pitchFamily="34" charset="0"/>
                <a:cs typeface="Helvetica" panose="020B0604020202020204" pitchFamily="34" charset="0"/>
              </a:rPr>
              <a:t>anteriors a la data de declaració de concurs hagin ostentat aquesta condició.</a:t>
            </a:r>
          </a:p>
          <a:p>
            <a:pPr marL="285750" marR="0" lvl="0" indent="-285750" algn="just" defTabSz="914400" rtl="0" eaLnBrk="1" fontAlgn="auto" latinLnBrk="0" hangingPunct="1">
              <a:lnSpc>
                <a:spcPct val="107000"/>
              </a:lnSpc>
              <a:spcBef>
                <a:spcPts val="0"/>
              </a:spcBef>
              <a:spcAft>
                <a:spcPts val="800"/>
              </a:spcAft>
              <a:buClrTx/>
              <a:buSzTx/>
              <a:buFont typeface="Wingdings" panose="05000000000000000000" pitchFamily="2" charset="2"/>
              <a:buChar char="ü"/>
              <a:tabLst/>
              <a:defRPr/>
            </a:pPr>
            <a:endParaRPr kumimoji="0" lang="ca-ES" sz="1600" b="0" i="0" u="none" strike="noStrike" kern="1200" cap="none" spc="0" normalizeH="0" baseline="0" noProof="0" dirty="0">
              <a:ln>
                <a:noFill/>
              </a:ln>
              <a:solidFill>
                <a:prstClr val="black"/>
              </a:solidFill>
              <a:effectLst/>
              <a:uLnTx/>
              <a:uFillTx/>
              <a:latin typeface="Helvetica" panose="020B0604020202020204" pitchFamily="34" charset="0"/>
              <a:ea typeface="Calibri" panose="020F0502020204030204" pitchFamily="34" charset="0"/>
              <a:cs typeface="Helvetica" panose="020B0604020202020204" pitchFamily="34" charset="0"/>
            </a:endParaRPr>
          </a:p>
          <a:p>
            <a:pPr marL="285750" marR="0" lvl="0" indent="-285750" algn="just" defTabSz="914400" rtl="0" eaLnBrk="1" fontAlgn="auto" latinLnBrk="0" hangingPunct="1">
              <a:lnSpc>
                <a:spcPct val="107000"/>
              </a:lnSpc>
              <a:spcBef>
                <a:spcPts val="0"/>
              </a:spcBef>
              <a:spcAft>
                <a:spcPts val="800"/>
              </a:spcAft>
              <a:buClrTx/>
              <a:buSzTx/>
              <a:buFont typeface="Wingdings" panose="05000000000000000000" pitchFamily="2" charset="2"/>
              <a:buChar char="ü"/>
              <a:tabLst/>
              <a:defRPr/>
            </a:pPr>
            <a:r>
              <a:rPr lang="ca-ES" sz="1600" b="1" dirty="0">
                <a:solidFill>
                  <a:prstClr val="black"/>
                </a:solidFill>
                <a:latin typeface="Helvetica" panose="020B0604020202020204" pitchFamily="34" charset="0"/>
                <a:ea typeface="Calibri" panose="020F0502020204030204" pitchFamily="34" charset="0"/>
                <a:cs typeface="Helvetica" panose="020B0604020202020204" pitchFamily="34" charset="0"/>
              </a:rPr>
              <a:t>Còmplices</a:t>
            </a:r>
            <a:endParaRPr kumimoji="0" lang="ca-ES" sz="1600" b="1" i="0" u="none" strike="noStrike" kern="1200" cap="none" spc="0" normalizeH="0" baseline="0" noProof="0" dirty="0">
              <a:ln>
                <a:noFill/>
              </a:ln>
              <a:solidFill>
                <a:prstClr val="black"/>
              </a:solidFill>
              <a:effectLst/>
              <a:uLnTx/>
              <a:uFillTx/>
              <a:latin typeface="Helvetica" panose="020B0604020202020204" pitchFamily="34" charset="0"/>
              <a:ea typeface="Calibri" panose="020F0502020204030204" pitchFamily="34" charset="0"/>
              <a:cs typeface="Helvetica" panose="020B0604020202020204" pitchFamily="34"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endParaRPr kumimoji="0" lang="ca-ES" sz="1600" b="0" i="0" u="none" strike="noStrike" kern="1200" cap="none" spc="0" normalizeH="0" baseline="0" noProof="0" dirty="0">
              <a:ln>
                <a:noFill/>
              </a:ln>
              <a:solidFill>
                <a:prstClr val="black"/>
              </a:solidFill>
              <a:effectLst/>
              <a:uLnTx/>
              <a:uFillTx/>
              <a:latin typeface="Helvetica" panose="020B0604020202020204" pitchFamily="34" charset="0"/>
              <a:ea typeface="Calibri" panose="020F0502020204030204" pitchFamily="34" charset="0"/>
              <a:cs typeface="Helvetica" panose="020B0604020202020204" pitchFamily="34" charset="0"/>
            </a:endParaRPr>
          </a:p>
        </p:txBody>
      </p:sp>
    </p:spTree>
    <p:extLst>
      <p:ext uri="{BB962C8B-B14F-4D97-AF65-F5344CB8AC3E}">
        <p14:creationId xmlns:p14="http://schemas.microsoft.com/office/powerpoint/2010/main" val="7053033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heme/theme1.xml><?xml version="1.0" encoding="utf-8"?>
<a:theme xmlns:a="http://schemas.openxmlformats.org/drawingml/2006/main" name="Tema de l'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l'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239</TotalTime>
  <Words>1588</Words>
  <Application>Microsoft Office PowerPoint</Application>
  <PresentationFormat>Presentación en pantalla (4:3)</PresentationFormat>
  <Paragraphs>153</Paragraphs>
  <Slides>17</Slides>
  <Notes>17</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17</vt:i4>
      </vt:variant>
    </vt:vector>
  </HeadingPairs>
  <TitlesOfParts>
    <vt:vector size="23" baseType="lpstr">
      <vt:lpstr>Arial</vt:lpstr>
      <vt:lpstr>Calibri</vt:lpstr>
      <vt:lpstr>f1316r9a-7zs-eja-238ijw96whf39</vt:lpstr>
      <vt:lpstr>Helvetica</vt:lpstr>
      <vt:lpstr>Wingdings</vt:lpstr>
      <vt:lpstr>Tema de l'Office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CTTI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 del PowerPoint</dc:title>
  <dc:creator>Eva Rovira Pujol</dc:creator>
  <cp:lastModifiedBy>Ignasi Blajot Araño</cp:lastModifiedBy>
  <cp:revision>1015</cp:revision>
  <cp:lastPrinted>2017-01-16T08:29:38Z</cp:lastPrinted>
  <dcterms:created xsi:type="dcterms:W3CDTF">2016-09-14T07:26:56Z</dcterms:created>
  <dcterms:modified xsi:type="dcterms:W3CDTF">2021-10-13T17:05:33Z</dcterms:modified>
</cp:coreProperties>
</file>